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07" d="100"/>
          <a:sy n="107" d="100"/>
        </p:scale>
        <p:origin x="7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7505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24.png"/><Relationship Id="rId9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32.png"/><Relationship Id="rId9" Type="http://schemas.openxmlformats.org/officeDocument/2006/relationships/image" Target="../media/image8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86.png"/><Relationship Id="rId5" Type="http://schemas.openxmlformats.org/officeDocument/2006/relationships/image" Target="../media/image77.png"/><Relationship Id="rId10" Type="http://schemas.openxmlformats.org/officeDocument/2006/relationships/image" Target="../media/image85.png"/><Relationship Id="rId4" Type="http://schemas.openxmlformats.org/officeDocument/2006/relationships/image" Target="../media/image83.png"/><Relationship Id="rId9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7.png"/><Relationship Id="rId4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6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42.png"/><Relationship Id="rId9" Type="http://schemas.openxmlformats.org/officeDocument/2006/relationships/image" Target="../media/image9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5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97.png"/><Relationship Id="rId10" Type="http://schemas.openxmlformats.org/officeDocument/2006/relationships/image" Target="../media/image101.png"/><Relationship Id="rId4" Type="http://schemas.openxmlformats.org/officeDocument/2006/relationships/image" Target="../media/image96.png"/><Relationship Id="rId9" Type="http://schemas.openxmlformats.org/officeDocument/2006/relationships/image" Target="../media/image10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6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61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3.png"/><Relationship Id="rId9" Type="http://schemas.openxmlformats.org/officeDocument/2006/relationships/image" Target="../media/image12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9.png"/><Relationship Id="rId3" Type="http://schemas.openxmlformats.org/officeDocument/2006/relationships/image" Target="../media/image133.png"/><Relationship Id="rId7" Type="http://schemas.openxmlformats.org/officeDocument/2006/relationships/image" Target="../media/image145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11" Type="http://schemas.openxmlformats.org/officeDocument/2006/relationships/image" Target="../media/image148.png"/><Relationship Id="rId5" Type="http://schemas.openxmlformats.org/officeDocument/2006/relationships/image" Target="../media/image143.png"/><Relationship Id="rId15" Type="http://schemas.openxmlformats.org/officeDocument/2006/relationships/image" Target="../media/image151.png"/><Relationship Id="rId10" Type="http://schemas.openxmlformats.org/officeDocument/2006/relationships/image" Target="../media/image147.png"/><Relationship Id="rId4" Type="http://schemas.openxmlformats.org/officeDocument/2006/relationships/image" Target="../media/image142.png"/><Relationship Id="rId9" Type="http://schemas.openxmlformats.org/officeDocument/2006/relationships/image" Target="../media/image146.png"/><Relationship Id="rId14" Type="http://schemas.openxmlformats.org/officeDocument/2006/relationships/image" Target="../media/image15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3" Type="http://schemas.openxmlformats.org/officeDocument/2006/relationships/image" Target="../media/image160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11" Type="http://schemas.openxmlformats.org/officeDocument/2006/relationships/image" Target="../media/image167.png"/><Relationship Id="rId5" Type="http://schemas.openxmlformats.org/officeDocument/2006/relationships/image" Target="../media/image162.png"/><Relationship Id="rId15" Type="http://schemas.openxmlformats.org/officeDocument/2006/relationships/image" Target="../media/image171.png"/><Relationship Id="rId10" Type="http://schemas.openxmlformats.org/officeDocument/2006/relationships/image" Target="../media/image166.png"/><Relationship Id="rId4" Type="http://schemas.openxmlformats.org/officeDocument/2006/relationships/image" Target="../media/image161.png"/><Relationship Id="rId9" Type="http://schemas.openxmlformats.org/officeDocument/2006/relationships/image" Target="../media/image165.png"/><Relationship Id="rId14" Type="http://schemas.openxmlformats.org/officeDocument/2006/relationships/image" Target="../media/image1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3" Type="http://schemas.openxmlformats.org/officeDocument/2006/relationships/image" Target="../media/image172.png"/><Relationship Id="rId7" Type="http://schemas.openxmlformats.org/officeDocument/2006/relationships/image" Target="../media/image126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5.png"/><Relationship Id="rId11" Type="http://schemas.openxmlformats.org/officeDocument/2006/relationships/image" Target="../media/image178.png"/><Relationship Id="rId5" Type="http://schemas.openxmlformats.org/officeDocument/2006/relationships/image" Target="../media/image174.png"/><Relationship Id="rId15" Type="http://schemas.openxmlformats.org/officeDocument/2006/relationships/image" Target="../media/image182.png"/><Relationship Id="rId10" Type="http://schemas.openxmlformats.org/officeDocument/2006/relationships/image" Target="../media/image177.png"/><Relationship Id="rId4" Type="http://schemas.openxmlformats.org/officeDocument/2006/relationships/image" Target="../media/image173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3" Type="http://schemas.openxmlformats.org/officeDocument/2006/relationships/image" Target="../media/image186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5" Type="http://schemas.openxmlformats.org/officeDocument/2006/relationships/image" Target="../media/image190.png"/><Relationship Id="rId10" Type="http://schemas.openxmlformats.org/officeDocument/2006/relationships/image" Target="../media/image195.png"/><Relationship Id="rId4" Type="http://schemas.openxmlformats.org/officeDocument/2006/relationships/image" Target="../media/image107.png"/><Relationship Id="rId9" Type="http://schemas.openxmlformats.org/officeDocument/2006/relationships/image" Target="../media/image19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13" Type="http://schemas.openxmlformats.org/officeDocument/2006/relationships/image" Target="../media/image166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12" Type="http://schemas.openxmlformats.org/officeDocument/2006/relationships/image" Target="../media/image20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215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10" Type="http://schemas.openxmlformats.org/officeDocument/2006/relationships/image" Target="../media/image140.png"/><Relationship Id="rId4" Type="http://schemas.openxmlformats.org/officeDocument/2006/relationships/image" Target="../media/image216.png"/><Relationship Id="rId9" Type="http://schemas.openxmlformats.org/officeDocument/2006/relationships/image" Target="../media/image22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image" Target="../media/image229.png"/><Relationship Id="rId3" Type="http://schemas.openxmlformats.org/officeDocument/2006/relationships/image" Target="../media/image222.png"/><Relationship Id="rId7" Type="http://schemas.openxmlformats.org/officeDocument/2006/relationships/image" Target="../media/image225.png"/><Relationship Id="rId12" Type="http://schemas.openxmlformats.org/officeDocument/2006/relationships/image" Target="../media/image2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4.png"/><Relationship Id="rId11" Type="http://schemas.openxmlformats.org/officeDocument/2006/relationships/image" Target="../media/image151.png"/><Relationship Id="rId5" Type="http://schemas.openxmlformats.org/officeDocument/2006/relationships/image" Target="../media/image223.png"/><Relationship Id="rId10" Type="http://schemas.openxmlformats.org/officeDocument/2006/relationships/image" Target="../media/image227.png"/><Relationship Id="rId4" Type="http://schemas.openxmlformats.org/officeDocument/2006/relationships/image" Target="../media/image99.png"/><Relationship Id="rId9" Type="http://schemas.openxmlformats.org/officeDocument/2006/relationships/image" Target="../media/image14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10" Type="http://schemas.openxmlformats.org/officeDocument/2006/relationships/image" Target="../media/image141.png"/><Relationship Id="rId4" Type="http://schemas.openxmlformats.org/officeDocument/2006/relationships/image" Target="../media/image231.png"/><Relationship Id="rId9" Type="http://schemas.openxmlformats.org/officeDocument/2006/relationships/image" Target="../media/image15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74579" y="1435894"/>
            <a:ext cx="739481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40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Secure Software Engineering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1224986" y="2350294"/>
            <a:ext cx="6694029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Chapter 1: Introduction to Secure Software Engineering</a:t>
            </a:r>
            <a:endParaRPr lang="en-US" sz="2025" dirty="0"/>
          </a:p>
        </p:txBody>
      </p:sp>
      <p:sp>
        <p:nvSpPr>
          <p:cNvPr id="5" name="Text 2"/>
          <p:cNvSpPr/>
          <p:nvPr/>
        </p:nvSpPr>
        <p:spPr>
          <a:xfrm>
            <a:off x="3621418" y="3475144"/>
            <a:ext cx="1901162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Dr. Mohammed Tawfik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8935743" y="4829175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SSDLC Phase 5: Deployment and Maintenance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Secure Deployment and Configuration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285875"/>
            <a:ext cx="142875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85775" y="1259086"/>
            <a:ext cx="381119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Hardened server configurations, secure default settings, 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285750" y="1473398"/>
            <a:ext cx="377935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and proper access controls for production environments 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285750" y="1785938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Incident Response and Management</a:t>
            </a:r>
            <a:endParaRPr lang="en-US" sz="13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185988"/>
            <a:ext cx="142875" cy="1428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85775" y="2159198"/>
            <a:ext cx="385533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Established procedures for detecting, responding to, and </a:t>
            </a:r>
            <a:endParaRPr lang="en-US" sz="1046" dirty="0"/>
          </a:p>
        </p:txBody>
      </p:sp>
      <p:sp>
        <p:nvSpPr>
          <p:cNvPr id="11" name="Text 6"/>
          <p:cNvSpPr/>
          <p:nvPr/>
        </p:nvSpPr>
        <p:spPr>
          <a:xfrm>
            <a:off x="285750" y="2373511"/>
            <a:ext cx="228443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recovering from security incidents </a:t>
            </a:r>
            <a:endParaRPr lang="en-US" sz="1046" dirty="0"/>
          </a:p>
        </p:txBody>
      </p:sp>
      <p:sp>
        <p:nvSpPr>
          <p:cNvPr id="12" name="Text 7"/>
          <p:cNvSpPr/>
          <p:nvPr/>
        </p:nvSpPr>
        <p:spPr>
          <a:xfrm>
            <a:off x="285750" y="2686050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Continuous Monitoring and Patching</a:t>
            </a:r>
            <a:endParaRPr lang="en-US" sz="13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086100"/>
            <a:ext cx="142875" cy="14287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485775" y="3059311"/>
            <a:ext cx="389320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Regular security assessments, vulnerability scanning, and </a:t>
            </a:r>
            <a:endParaRPr lang="en-US" sz="1046" dirty="0"/>
          </a:p>
        </p:txBody>
      </p:sp>
      <p:sp>
        <p:nvSpPr>
          <p:cNvPr id="15" name="Text 9"/>
          <p:cNvSpPr/>
          <p:nvPr/>
        </p:nvSpPr>
        <p:spPr>
          <a:xfrm>
            <a:off x="285750" y="3273623"/>
            <a:ext cx="248976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timely application of security patches </a:t>
            </a:r>
            <a:endParaRPr lang="en-US" sz="1046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3438" y="1550194"/>
            <a:ext cx="4214813" cy="2500313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8870361" y="4829175"/>
            <a:ext cx="1307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</a:t>
            </a:r>
            <a:endParaRPr lang="en-US" sz="837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Role of the Secure Software Engineer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Responsibilities and Skills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285875"/>
            <a:ext cx="142875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85775" y="1259086"/>
            <a:ext cx="390079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Implementing security controls, conducting code reviews, 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285750" y="1473398"/>
            <a:ext cx="355789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performing threat modeling, and staying updated on 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285750" y="1687711"/>
            <a:ext cx="247489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emerging threats and vulnerabilities. </a:t>
            </a:r>
            <a:endParaRPr lang="en-US" sz="1046" dirty="0"/>
          </a:p>
        </p:txBody>
      </p:sp>
      <p:sp>
        <p:nvSpPr>
          <p:cNvPr id="9" name="Text 5"/>
          <p:cNvSpPr/>
          <p:nvPr/>
        </p:nvSpPr>
        <p:spPr>
          <a:xfrm>
            <a:off x="285750" y="2000250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Collaboration with Other Teams</a:t>
            </a:r>
            <a:endParaRPr lang="en-US" sz="13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400300"/>
            <a:ext cx="178594" cy="1428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21494" y="2373511"/>
            <a:ext cx="394921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Works closely with developers, QA testers, operations, and </a:t>
            </a:r>
            <a:endParaRPr lang="en-US" sz="1046" dirty="0"/>
          </a:p>
        </p:txBody>
      </p:sp>
      <p:sp>
        <p:nvSpPr>
          <p:cNvPr id="12" name="Text 7"/>
          <p:cNvSpPr/>
          <p:nvPr/>
        </p:nvSpPr>
        <p:spPr>
          <a:xfrm>
            <a:off x="285750" y="2587823"/>
            <a:ext cx="416480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security teams to ensure security is integrated throughout the </a:t>
            </a:r>
            <a:endParaRPr lang="en-US" sz="1046" dirty="0"/>
          </a:p>
        </p:txBody>
      </p:sp>
      <p:sp>
        <p:nvSpPr>
          <p:cNvPr id="13" name="Text 8"/>
          <p:cNvSpPr/>
          <p:nvPr/>
        </p:nvSpPr>
        <p:spPr>
          <a:xfrm>
            <a:off x="285750" y="2802136"/>
            <a:ext cx="147591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development process. </a:t>
            </a:r>
            <a:endParaRPr lang="en-US" sz="1046" dirty="0"/>
          </a:p>
        </p:txBody>
      </p:sp>
      <p:sp>
        <p:nvSpPr>
          <p:cNvPr id="14" name="Text 9"/>
          <p:cNvSpPr/>
          <p:nvPr/>
        </p:nvSpPr>
        <p:spPr>
          <a:xfrm>
            <a:off x="285750" y="3114675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Career Paths in Software Security</a:t>
            </a:r>
            <a:endParaRPr lang="en-US" sz="135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514725"/>
            <a:ext cx="160734" cy="142875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503634" y="3487936"/>
            <a:ext cx="391564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Progression from Security Developer to Security Architect, </a:t>
            </a:r>
            <a:endParaRPr lang="en-US" sz="1046" dirty="0"/>
          </a:p>
        </p:txBody>
      </p:sp>
      <p:sp>
        <p:nvSpPr>
          <p:cNvPr id="17" name="Text 11"/>
          <p:cNvSpPr/>
          <p:nvPr/>
        </p:nvSpPr>
        <p:spPr>
          <a:xfrm>
            <a:off x="285750" y="3702248"/>
            <a:ext cx="396793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 Security Manager, or Chief Information Security </a:t>
            </a:r>
            <a:endParaRPr lang="en-US" sz="1046" dirty="0"/>
          </a:p>
        </p:txBody>
      </p:sp>
      <p:sp>
        <p:nvSpPr>
          <p:cNvPr id="18" name="Text 12"/>
          <p:cNvSpPr/>
          <p:nvPr/>
        </p:nvSpPr>
        <p:spPr>
          <a:xfrm>
            <a:off x="285750" y="3916561"/>
            <a:ext cx="94484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Officer (CISO). </a:t>
            </a:r>
            <a:endParaRPr lang="en-US" sz="1046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3438" y="1550194"/>
            <a:ext cx="4214813" cy="2500313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8870361" y="4829175"/>
            <a:ext cx="1307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11</a:t>
            </a:r>
            <a:endParaRPr lang="en-US" sz="837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5435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Summary and Next Steps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Takeaways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285750" y="1250156"/>
            <a:ext cx="4214813" cy="857250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285750" y="1250156"/>
            <a:ext cx="28575" cy="857250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1393031"/>
            <a:ext cx="142875" cy="1428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92931" y="1366242"/>
            <a:ext cx="339587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Security must be integrated throughout the entire </a:t>
            </a:r>
            <a:endParaRPr lang="en-US" sz="1046" dirty="0"/>
          </a:p>
        </p:txBody>
      </p:sp>
      <p:sp>
        <p:nvSpPr>
          <p:cNvPr id="9" name="Text 5"/>
          <p:cNvSpPr/>
          <p:nvPr/>
        </p:nvSpPr>
        <p:spPr>
          <a:xfrm>
            <a:off x="392906" y="1580555"/>
            <a:ext cx="322855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software development lifecycle, not added as an </a:t>
            </a:r>
            <a:endParaRPr lang="en-US" sz="1046" dirty="0"/>
          </a:p>
        </p:txBody>
      </p:sp>
      <p:sp>
        <p:nvSpPr>
          <p:cNvPr id="10" name="Text 6"/>
          <p:cNvSpPr/>
          <p:nvPr/>
        </p:nvSpPr>
        <p:spPr>
          <a:xfrm>
            <a:off x="392906" y="1794867"/>
            <a:ext cx="90111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afterthought. </a:t>
            </a:r>
            <a:endParaRPr lang="en-US" sz="1046" dirty="0"/>
          </a:p>
        </p:txBody>
      </p:sp>
      <p:sp>
        <p:nvSpPr>
          <p:cNvPr id="11" name="Shape 7"/>
          <p:cNvSpPr/>
          <p:nvPr/>
        </p:nvSpPr>
        <p:spPr>
          <a:xfrm>
            <a:off x="285750" y="2214563"/>
            <a:ext cx="4214813" cy="642938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8"/>
          <p:cNvSpPr/>
          <p:nvPr/>
        </p:nvSpPr>
        <p:spPr>
          <a:xfrm>
            <a:off x="285750" y="2214563"/>
            <a:ext cx="28575" cy="642938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2357438"/>
            <a:ext cx="142875" cy="1428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92931" y="2330648"/>
            <a:ext cx="344002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The CIA triad (Confidentiality, Integrity, Availability) </a:t>
            </a:r>
            <a:endParaRPr lang="en-US" sz="1046" dirty="0"/>
          </a:p>
        </p:txBody>
      </p:sp>
      <p:sp>
        <p:nvSpPr>
          <p:cNvPr id="15" name="Text 10"/>
          <p:cNvSpPr/>
          <p:nvPr/>
        </p:nvSpPr>
        <p:spPr>
          <a:xfrm>
            <a:off x="392906" y="2544961"/>
            <a:ext cx="359975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forms the foundation of secure software engineering. </a:t>
            </a:r>
            <a:endParaRPr lang="en-US" sz="1046" dirty="0"/>
          </a:p>
        </p:txBody>
      </p:sp>
      <p:sp>
        <p:nvSpPr>
          <p:cNvPr id="16" name="Shape 11"/>
          <p:cNvSpPr/>
          <p:nvPr/>
        </p:nvSpPr>
        <p:spPr>
          <a:xfrm>
            <a:off x="285750" y="2964656"/>
            <a:ext cx="4214813" cy="642938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2"/>
          <p:cNvSpPr/>
          <p:nvPr/>
        </p:nvSpPr>
        <p:spPr>
          <a:xfrm>
            <a:off x="285750" y="2964656"/>
            <a:ext cx="28575" cy="642938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3107531"/>
            <a:ext cx="142875" cy="142875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592931" y="3080742"/>
            <a:ext cx="367975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Each phase of the SSDLC has specific security activities </a:t>
            </a:r>
            <a:endParaRPr lang="en-US" sz="1046" dirty="0"/>
          </a:p>
        </p:txBody>
      </p:sp>
      <p:sp>
        <p:nvSpPr>
          <p:cNvPr id="20" name="Text 14"/>
          <p:cNvSpPr/>
          <p:nvPr/>
        </p:nvSpPr>
        <p:spPr>
          <a:xfrm>
            <a:off x="392906" y="3295055"/>
            <a:ext cx="308269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that contribute to the overall security posture. </a:t>
            </a:r>
            <a:endParaRPr lang="en-US" sz="1046" dirty="0"/>
          </a:p>
        </p:txBody>
      </p:sp>
      <p:sp>
        <p:nvSpPr>
          <p:cNvPr id="21" name="Text 15"/>
          <p:cNvSpPr/>
          <p:nvPr/>
        </p:nvSpPr>
        <p:spPr>
          <a:xfrm>
            <a:off x="285750" y="3714750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Preview of Chapter 2</a:t>
            </a:r>
            <a:endParaRPr lang="en-US" sz="1350" dirty="0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4114800"/>
            <a:ext cx="125016" cy="142875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467916" y="4088011"/>
            <a:ext cx="259189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Advanced threat modeling techniques </a:t>
            </a:r>
            <a:endParaRPr lang="en-US" sz="1046" dirty="0"/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4436269"/>
            <a:ext cx="125016" cy="142875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467916" y="4409480"/>
            <a:ext cx="341373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Secure coding practices for specific languages and </a:t>
            </a:r>
            <a:endParaRPr lang="en-US" sz="1046" dirty="0"/>
          </a:p>
        </p:txBody>
      </p:sp>
      <p:sp>
        <p:nvSpPr>
          <p:cNvPr id="26" name="Text 18"/>
          <p:cNvSpPr/>
          <p:nvPr/>
        </p:nvSpPr>
        <p:spPr>
          <a:xfrm>
            <a:off x="285750" y="4623792"/>
            <a:ext cx="7992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frameworks </a:t>
            </a:r>
            <a:endParaRPr lang="en-US" sz="1046" dirty="0"/>
          </a:p>
        </p:txBody>
      </p:sp>
      <p:pic>
        <p:nvPicPr>
          <p:cNvPr id="27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4972050"/>
            <a:ext cx="125016" cy="142875"/>
          </a:xfrm>
          <a:prstGeom prst="rect">
            <a:avLst/>
          </a:prstGeom>
        </p:spPr>
      </p:pic>
      <p:sp>
        <p:nvSpPr>
          <p:cNvPr id="28" name="Text 19"/>
          <p:cNvSpPr/>
          <p:nvPr/>
        </p:nvSpPr>
        <p:spPr>
          <a:xfrm>
            <a:off x="467916" y="4945261"/>
            <a:ext cx="278508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Security testing methodologies and tools </a:t>
            </a:r>
            <a:endParaRPr lang="en-US" sz="1046" dirty="0"/>
          </a:p>
        </p:txBody>
      </p:sp>
      <p:pic>
        <p:nvPicPr>
          <p:cNvPr id="2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3438" y="1425178"/>
            <a:ext cx="4214813" cy="2500313"/>
          </a:xfrm>
          <a:prstGeom prst="rect">
            <a:avLst/>
          </a:prstGeom>
        </p:spPr>
      </p:pic>
      <p:pic>
        <p:nvPicPr>
          <p:cNvPr id="3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7211" y="4218384"/>
            <a:ext cx="142875" cy="142875"/>
          </a:xfrm>
          <a:prstGeom prst="rect">
            <a:avLst/>
          </a:prstGeom>
        </p:spPr>
      </p:pic>
      <p:sp>
        <p:nvSpPr>
          <p:cNvPr id="34" name="Text 23"/>
          <p:cNvSpPr/>
          <p:nvPr/>
        </p:nvSpPr>
        <p:spPr>
          <a:xfrm>
            <a:off x="8870361" y="5229225"/>
            <a:ext cx="1307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12</a:t>
            </a:r>
            <a:endParaRPr lang="en-US" sz="837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0579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Emerging Threats in SSE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357187" y="826889"/>
            <a:ext cx="4214813" cy="111442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5" name="Shape 2"/>
          <p:cNvSpPr/>
          <p:nvPr/>
        </p:nvSpPr>
        <p:spPr>
          <a:xfrm>
            <a:off x="285750" y="885825"/>
            <a:ext cx="28575" cy="11144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392906" y="992981"/>
            <a:ext cx="40005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Advanced Persistent Threats (APTs)</a:t>
            </a:r>
            <a:endParaRPr lang="en-US" sz="13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1393031"/>
            <a:ext cx="125016" cy="1428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75072" y="1366242"/>
            <a:ext cx="323941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Sophisticated, targeted attacks that persist over </a:t>
            </a:r>
            <a:endParaRPr lang="en-US" sz="1046" dirty="0"/>
          </a:p>
        </p:txBody>
      </p:sp>
      <p:sp>
        <p:nvSpPr>
          <p:cNvPr id="9" name="Text 5"/>
          <p:cNvSpPr/>
          <p:nvPr/>
        </p:nvSpPr>
        <p:spPr>
          <a:xfrm>
            <a:off x="392906" y="1580555"/>
            <a:ext cx="32725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extended periods to steal data or cause damage. </a:t>
            </a:r>
            <a:endParaRPr lang="en-US" sz="1046" dirty="0"/>
          </a:p>
        </p:txBody>
      </p:sp>
      <p:sp>
        <p:nvSpPr>
          <p:cNvPr id="10" name="Shape 6"/>
          <p:cNvSpPr/>
          <p:nvPr/>
        </p:nvSpPr>
        <p:spPr>
          <a:xfrm>
            <a:off x="285750" y="2107406"/>
            <a:ext cx="4214813" cy="111442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7"/>
          <p:cNvSpPr/>
          <p:nvPr/>
        </p:nvSpPr>
        <p:spPr>
          <a:xfrm>
            <a:off x="285750" y="2107406"/>
            <a:ext cx="28575" cy="11144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8"/>
          <p:cNvSpPr/>
          <p:nvPr/>
        </p:nvSpPr>
        <p:spPr>
          <a:xfrm>
            <a:off x="392906" y="2214563"/>
            <a:ext cx="40005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Supply Chain Attacks</a:t>
            </a:r>
            <a:endParaRPr lang="en-US" sz="13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6" y="2614613"/>
            <a:ext cx="178594" cy="1428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628650" y="2587823"/>
            <a:ext cx="334684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Compromising software through its supply chain, </a:t>
            </a:r>
            <a:endParaRPr lang="en-US" sz="1046" dirty="0"/>
          </a:p>
        </p:txBody>
      </p:sp>
      <p:sp>
        <p:nvSpPr>
          <p:cNvPr id="15" name="Text 10"/>
          <p:cNvSpPr/>
          <p:nvPr/>
        </p:nvSpPr>
        <p:spPr>
          <a:xfrm>
            <a:off x="392906" y="2802136"/>
            <a:ext cx="330169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affecting all downstream users (e.g., SolarWinds). </a:t>
            </a:r>
            <a:endParaRPr lang="en-US" sz="1046" dirty="0"/>
          </a:p>
        </p:txBody>
      </p:sp>
      <p:sp>
        <p:nvSpPr>
          <p:cNvPr id="16" name="Shape 11"/>
          <p:cNvSpPr/>
          <p:nvPr/>
        </p:nvSpPr>
        <p:spPr>
          <a:xfrm>
            <a:off x="285750" y="3328988"/>
            <a:ext cx="4214813" cy="111442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2"/>
          <p:cNvSpPr/>
          <p:nvPr/>
        </p:nvSpPr>
        <p:spPr>
          <a:xfrm>
            <a:off x="285750" y="3328988"/>
            <a:ext cx="28575" cy="11144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3"/>
          <p:cNvSpPr/>
          <p:nvPr/>
        </p:nvSpPr>
        <p:spPr>
          <a:xfrm>
            <a:off x="392906" y="3436144"/>
            <a:ext cx="40005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AI/ML-powered Attacks</a:t>
            </a:r>
            <a:endParaRPr lang="en-US" sz="1350" dirty="0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906" y="3836194"/>
            <a:ext cx="178594" cy="142875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628650" y="3809405"/>
            <a:ext cx="366019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Using artificial intelligence to automate attacks, evade </a:t>
            </a:r>
            <a:endParaRPr lang="en-US" sz="1046" dirty="0"/>
          </a:p>
        </p:txBody>
      </p:sp>
      <p:sp>
        <p:nvSpPr>
          <p:cNvPr id="21" name="Text 15"/>
          <p:cNvSpPr/>
          <p:nvPr/>
        </p:nvSpPr>
        <p:spPr>
          <a:xfrm>
            <a:off x="392906" y="4023717"/>
            <a:ext cx="246847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detection, and exploit vulnerabilities. </a:t>
            </a:r>
            <a:endParaRPr lang="en-US" sz="1046" dirty="0"/>
          </a:p>
        </p:txBody>
      </p:sp>
      <p:sp>
        <p:nvSpPr>
          <p:cNvPr id="22" name="Shape 16"/>
          <p:cNvSpPr/>
          <p:nvPr/>
        </p:nvSpPr>
        <p:spPr>
          <a:xfrm>
            <a:off x="285750" y="4550569"/>
            <a:ext cx="4214813" cy="111442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Shape 17"/>
          <p:cNvSpPr/>
          <p:nvPr/>
        </p:nvSpPr>
        <p:spPr>
          <a:xfrm>
            <a:off x="285750" y="4550569"/>
            <a:ext cx="28575" cy="11144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Text 18"/>
          <p:cNvSpPr/>
          <p:nvPr/>
        </p:nvSpPr>
        <p:spPr>
          <a:xfrm>
            <a:off x="392906" y="4657725"/>
            <a:ext cx="40005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IoT and Edge Security Challenges</a:t>
            </a:r>
            <a:endParaRPr lang="en-US" sz="1350" dirty="0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906" y="5057775"/>
            <a:ext cx="178594" cy="142875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628650" y="5030986"/>
            <a:ext cx="340871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Securing billions of connected devices with limited </a:t>
            </a:r>
            <a:endParaRPr lang="en-US" sz="1046" dirty="0"/>
          </a:p>
        </p:txBody>
      </p:sp>
      <p:sp>
        <p:nvSpPr>
          <p:cNvPr id="27" name="Text 20"/>
          <p:cNvSpPr/>
          <p:nvPr/>
        </p:nvSpPr>
        <p:spPr>
          <a:xfrm>
            <a:off x="392906" y="5245298"/>
            <a:ext cx="242145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resources and diverse architectures. </a:t>
            </a:r>
            <a:endParaRPr lang="en-US" sz="1046" dirty="0"/>
          </a:p>
        </p:txBody>
      </p:sp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3149" y="885825"/>
            <a:ext cx="3295390" cy="2143097"/>
          </a:xfrm>
          <a:prstGeom prst="rect">
            <a:avLst/>
          </a:prstGeom>
        </p:spPr>
      </p:pic>
      <p:pic>
        <p:nvPicPr>
          <p:cNvPr id="2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38043" y="3486150"/>
            <a:ext cx="3025573" cy="2143097"/>
          </a:xfrm>
          <a:prstGeom prst="rect">
            <a:avLst/>
          </a:prstGeom>
        </p:spPr>
      </p:pic>
      <p:sp>
        <p:nvSpPr>
          <p:cNvPr id="30" name="Text 21"/>
          <p:cNvSpPr/>
          <p:nvPr/>
        </p:nvSpPr>
        <p:spPr>
          <a:xfrm>
            <a:off x="8870361" y="5743575"/>
            <a:ext cx="1307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13</a:t>
            </a:r>
            <a:endParaRPr lang="en-US" sz="837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435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Future Trends in Secure Software Engineering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85825"/>
            <a:ext cx="357188" cy="357188"/>
          </a:xfrm>
          <a:prstGeom prst="ellipse">
            <a:avLst/>
          </a:prstGeom>
          <a:solidFill>
            <a:srgbClr val="E3F2F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047" y="1060847"/>
            <a:ext cx="178594" cy="714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0094" y="885825"/>
            <a:ext cx="375046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DevSecOps Integration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750094" y="1250156"/>
            <a:ext cx="3750469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Embedding security throughout the development pipeline, making it a shared responsibility across teams. </a:t>
            </a:r>
            <a:endParaRPr lang="en-US" sz="1046" dirty="0"/>
          </a:p>
        </p:txBody>
      </p:sp>
      <p:sp>
        <p:nvSpPr>
          <p:cNvPr id="8" name="Shape 4"/>
          <p:cNvSpPr/>
          <p:nvPr/>
        </p:nvSpPr>
        <p:spPr>
          <a:xfrm>
            <a:off x="285750" y="1928813"/>
            <a:ext cx="357188" cy="357188"/>
          </a:xfrm>
          <a:prstGeom prst="ellipse">
            <a:avLst/>
          </a:prstGeom>
          <a:solidFill>
            <a:srgbClr val="E0F7F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6" y="2103834"/>
            <a:ext cx="142875" cy="714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0094" y="1928813"/>
            <a:ext cx="375046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Quantum-Safe Cryptography</a:t>
            </a:r>
            <a:endParaRPr lang="en-US" sz="1350" dirty="0"/>
          </a:p>
        </p:txBody>
      </p:sp>
      <p:sp>
        <p:nvSpPr>
          <p:cNvPr id="11" name="Text 6"/>
          <p:cNvSpPr/>
          <p:nvPr/>
        </p:nvSpPr>
        <p:spPr>
          <a:xfrm>
            <a:off x="750094" y="2293144"/>
            <a:ext cx="3750469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Developing cryptographic algorithms resistant to quantum computing attacks. </a:t>
            </a:r>
            <a:endParaRPr lang="en-US" sz="1046" dirty="0"/>
          </a:p>
        </p:txBody>
      </p:sp>
      <p:sp>
        <p:nvSpPr>
          <p:cNvPr id="12" name="Shape 7"/>
          <p:cNvSpPr/>
          <p:nvPr/>
        </p:nvSpPr>
        <p:spPr>
          <a:xfrm>
            <a:off x="285750" y="2971800"/>
            <a:ext cx="357188" cy="357188"/>
          </a:xfrm>
          <a:prstGeom prst="ellipse">
            <a:avLst/>
          </a:prstGeom>
          <a:solidFill>
            <a:srgbClr val="E8F5E9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977" y="3146822"/>
            <a:ext cx="160734" cy="714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0094" y="2971800"/>
            <a:ext cx="375046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Blockchain for Security</a:t>
            </a:r>
            <a:endParaRPr lang="en-US" sz="1350" dirty="0"/>
          </a:p>
        </p:txBody>
      </p:sp>
      <p:sp>
        <p:nvSpPr>
          <p:cNvPr id="15" name="Text 9"/>
          <p:cNvSpPr/>
          <p:nvPr/>
        </p:nvSpPr>
        <p:spPr>
          <a:xfrm>
            <a:off x="750094" y="3336131"/>
            <a:ext cx="3750469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Using distributed ledger technology to enhance software integrity and supply chain security. </a:t>
            </a:r>
            <a:endParaRPr lang="en-US" sz="1046" dirty="0"/>
          </a:p>
        </p:txBody>
      </p:sp>
      <p:sp>
        <p:nvSpPr>
          <p:cNvPr id="16" name="Shape 10"/>
          <p:cNvSpPr/>
          <p:nvPr/>
        </p:nvSpPr>
        <p:spPr>
          <a:xfrm>
            <a:off x="285750" y="4014788"/>
            <a:ext cx="357188" cy="357188"/>
          </a:xfrm>
          <a:prstGeom prst="ellipse">
            <a:avLst/>
          </a:prstGeom>
          <a:solidFill>
            <a:srgbClr val="FFF3E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047" y="4189809"/>
            <a:ext cx="178594" cy="7144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50094" y="4014788"/>
            <a:ext cx="375046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Human Factors in Security</a:t>
            </a:r>
            <a:endParaRPr lang="en-US" sz="1350" dirty="0"/>
          </a:p>
        </p:txBody>
      </p:sp>
      <p:sp>
        <p:nvSpPr>
          <p:cNvPr id="19" name="Text 12"/>
          <p:cNvSpPr/>
          <p:nvPr/>
        </p:nvSpPr>
        <p:spPr>
          <a:xfrm>
            <a:off x="750094" y="4379119"/>
            <a:ext cx="3750469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Focusing on developer education, security culture, and usable security practices. </a:t>
            </a:r>
            <a:endParaRPr lang="en-US" sz="1046" dirty="0"/>
          </a:p>
        </p:txBody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3438" y="891267"/>
            <a:ext cx="4214813" cy="2132242"/>
          </a:xfrm>
          <a:prstGeom prst="rect">
            <a:avLst/>
          </a:prstGeom>
        </p:spPr>
      </p:pic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2094" y="3171825"/>
            <a:ext cx="2857500" cy="2143125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8870361" y="5429250"/>
            <a:ext cx="1307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14</a:t>
            </a:r>
            <a:endParaRPr lang="en-US" sz="837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Secure Software Development Methodologies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85825"/>
            <a:ext cx="4214813" cy="881528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285750" y="885825"/>
            <a:ext cx="28575" cy="881528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1034058"/>
            <a:ext cx="157163" cy="1571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7219" y="1003697"/>
            <a:ext cx="273150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Agile with Security Considerations </a:t>
            </a:r>
            <a:endParaRPr lang="en-US" sz="1238" dirty="0"/>
          </a:p>
        </p:txBody>
      </p:sp>
      <p:sp>
        <p:nvSpPr>
          <p:cNvPr id="8" name="Text 4"/>
          <p:cNvSpPr/>
          <p:nvPr/>
        </p:nvSpPr>
        <p:spPr>
          <a:xfrm>
            <a:off x="392906" y="1300163"/>
            <a:ext cx="4000500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Integrating security activities into each sprint, including threat modeling, security testing, and code reviews. </a:t>
            </a:r>
            <a:endParaRPr lang="en-US" sz="942" dirty="0"/>
          </a:p>
        </p:txBody>
      </p:sp>
      <p:sp>
        <p:nvSpPr>
          <p:cNvPr id="9" name="Shape 5"/>
          <p:cNvSpPr/>
          <p:nvPr/>
        </p:nvSpPr>
        <p:spPr>
          <a:xfrm>
            <a:off x="285750" y="1910228"/>
            <a:ext cx="4214813" cy="881528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6"/>
          <p:cNvSpPr/>
          <p:nvPr/>
        </p:nvSpPr>
        <p:spPr>
          <a:xfrm>
            <a:off x="285750" y="1910228"/>
            <a:ext cx="28575" cy="881528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6" y="2058460"/>
            <a:ext cx="157163" cy="15716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07219" y="2028099"/>
            <a:ext cx="227729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Waterfall and Security Gates </a:t>
            </a:r>
            <a:endParaRPr lang="en-US" sz="1238" dirty="0"/>
          </a:p>
        </p:txBody>
      </p:sp>
      <p:sp>
        <p:nvSpPr>
          <p:cNvPr id="13" name="Text 8"/>
          <p:cNvSpPr/>
          <p:nvPr/>
        </p:nvSpPr>
        <p:spPr>
          <a:xfrm>
            <a:off x="392906" y="2324565"/>
            <a:ext cx="4000500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Implementing security checkpoints at each phase transition, requiring security approval before proceeding. </a:t>
            </a:r>
            <a:endParaRPr lang="en-US" sz="942" dirty="0"/>
          </a:p>
        </p:txBody>
      </p:sp>
      <p:sp>
        <p:nvSpPr>
          <p:cNvPr id="14" name="Shape 9"/>
          <p:cNvSpPr/>
          <p:nvPr/>
        </p:nvSpPr>
        <p:spPr>
          <a:xfrm>
            <a:off x="285750" y="2934630"/>
            <a:ext cx="4214813" cy="881528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10"/>
          <p:cNvSpPr/>
          <p:nvPr/>
        </p:nvSpPr>
        <p:spPr>
          <a:xfrm>
            <a:off x="285750" y="2934630"/>
            <a:ext cx="28575" cy="881528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906" y="3082863"/>
            <a:ext cx="196453" cy="15716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46509" y="3052502"/>
            <a:ext cx="282250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DevOps and DevSecOps Integration </a:t>
            </a:r>
            <a:endParaRPr lang="en-US" sz="1238" dirty="0"/>
          </a:p>
        </p:txBody>
      </p:sp>
      <p:sp>
        <p:nvSpPr>
          <p:cNvPr id="18" name="Text 12"/>
          <p:cNvSpPr/>
          <p:nvPr/>
        </p:nvSpPr>
        <p:spPr>
          <a:xfrm>
            <a:off x="392906" y="3348968"/>
            <a:ext cx="4000500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Embedding security throughout the CI/CD pipeline, automating security testing, and making security a shared responsibility. </a:t>
            </a:r>
            <a:endParaRPr lang="en-US" sz="942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4178" y="1804299"/>
            <a:ext cx="3793331" cy="2134949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8870361" y="4829175"/>
            <a:ext cx="1307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</a:t>
            </a:r>
            <a:endParaRPr lang="en-US" sz="837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Threat Modeling Frameworks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85825"/>
            <a:ext cx="4214813" cy="106154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285750" y="885825"/>
            <a:ext cx="28575" cy="106154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1034058"/>
            <a:ext cx="157163" cy="1571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7219" y="1003697"/>
            <a:ext cx="58765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STRIDE </a:t>
            </a:r>
            <a:endParaRPr lang="en-US" sz="1238" dirty="0"/>
          </a:p>
        </p:txBody>
      </p:sp>
      <p:sp>
        <p:nvSpPr>
          <p:cNvPr id="8" name="Text 4"/>
          <p:cNvSpPr/>
          <p:nvPr/>
        </p:nvSpPr>
        <p:spPr>
          <a:xfrm>
            <a:off x="392906" y="1301948"/>
            <a:ext cx="333378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Microsoft's approach focusing on six threat categories: </a:t>
            </a:r>
            <a:endParaRPr lang="en-US" sz="942" dirty="0"/>
          </a:p>
        </p:txBody>
      </p:sp>
      <p:sp>
        <p:nvSpPr>
          <p:cNvPr id="9" name="Text 5"/>
          <p:cNvSpPr/>
          <p:nvPr/>
        </p:nvSpPr>
        <p:spPr>
          <a:xfrm>
            <a:off x="3726693" y="1301948"/>
            <a:ext cx="7087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</a:t>
            </a:r>
            <a:endParaRPr lang="en-US" sz="942" dirty="0"/>
          </a:p>
        </p:txBody>
      </p:sp>
      <p:sp>
        <p:nvSpPr>
          <p:cNvPr id="10" name="Text 6"/>
          <p:cNvSpPr/>
          <p:nvPr/>
        </p:nvSpPr>
        <p:spPr>
          <a:xfrm>
            <a:off x="3797573" y="1301948"/>
            <a:ext cx="50511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poofing, </a:t>
            </a:r>
            <a:endParaRPr lang="en-US" sz="942" dirty="0"/>
          </a:p>
        </p:txBody>
      </p:sp>
      <p:sp>
        <p:nvSpPr>
          <p:cNvPr id="11" name="Text 7"/>
          <p:cNvSpPr/>
          <p:nvPr/>
        </p:nvSpPr>
        <p:spPr>
          <a:xfrm>
            <a:off x="392906" y="1481965"/>
            <a:ext cx="7447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</a:t>
            </a:r>
            <a:endParaRPr lang="en-US" sz="942" dirty="0"/>
          </a:p>
        </p:txBody>
      </p:sp>
      <p:sp>
        <p:nvSpPr>
          <p:cNvPr id="12" name="Text 8"/>
          <p:cNvSpPr/>
          <p:nvPr/>
        </p:nvSpPr>
        <p:spPr>
          <a:xfrm>
            <a:off x="467385" y="1481965"/>
            <a:ext cx="65672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ampering, </a:t>
            </a:r>
            <a:endParaRPr lang="en-US" sz="942" dirty="0"/>
          </a:p>
        </p:txBody>
      </p:sp>
      <p:sp>
        <p:nvSpPr>
          <p:cNvPr id="13" name="Text 9"/>
          <p:cNvSpPr/>
          <p:nvPr/>
        </p:nvSpPr>
        <p:spPr>
          <a:xfrm>
            <a:off x="1124108" y="1481965"/>
            <a:ext cx="8488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</a:t>
            </a:r>
            <a:endParaRPr lang="en-US" sz="942" dirty="0"/>
          </a:p>
        </p:txBody>
      </p:sp>
      <p:sp>
        <p:nvSpPr>
          <p:cNvPr id="14" name="Text 10"/>
          <p:cNvSpPr/>
          <p:nvPr/>
        </p:nvSpPr>
        <p:spPr>
          <a:xfrm>
            <a:off x="1208996" y="1481965"/>
            <a:ext cx="72023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epudiation, </a:t>
            </a:r>
            <a:endParaRPr lang="en-US" sz="942" dirty="0"/>
          </a:p>
        </p:txBody>
      </p:sp>
      <p:sp>
        <p:nvSpPr>
          <p:cNvPr id="15" name="Text 11"/>
          <p:cNvSpPr/>
          <p:nvPr/>
        </p:nvSpPr>
        <p:spPr>
          <a:xfrm>
            <a:off x="1929231" y="1481965"/>
            <a:ext cx="5003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</a:t>
            </a:r>
            <a:endParaRPr lang="en-US" sz="942" dirty="0"/>
          </a:p>
        </p:txBody>
      </p:sp>
      <p:sp>
        <p:nvSpPr>
          <p:cNvPr id="16" name="Text 12"/>
          <p:cNvSpPr/>
          <p:nvPr/>
        </p:nvSpPr>
        <p:spPr>
          <a:xfrm>
            <a:off x="1979265" y="1481965"/>
            <a:ext cx="139582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nformation disclosure, </a:t>
            </a:r>
            <a:endParaRPr lang="en-US" sz="942" dirty="0"/>
          </a:p>
        </p:txBody>
      </p:sp>
      <p:sp>
        <p:nvSpPr>
          <p:cNvPr id="17" name="Text 13"/>
          <p:cNvSpPr/>
          <p:nvPr/>
        </p:nvSpPr>
        <p:spPr>
          <a:xfrm>
            <a:off x="3375087" y="1481965"/>
            <a:ext cx="9515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</a:t>
            </a:r>
            <a:endParaRPr lang="en-US" sz="942" dirty="0"/>
          </a:p>
        </p:txBody>
      </p:sp>
      <p:sp>
        <p:nvSpPr>
          <p:cNvPr id="18" name="Text 14"/>
          <p:cNvSpPr/>
          <p:nvPr/>
        </p:nvSpPr>
        <p:spPr>
          <a:xfrm>
            <a:off x="3470244" y="1481965"/>
            <a:ext cx="44595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enial of </a:t>
            </a:r>
            <a:endParaRPr lang="en-US" sz="942" dirty="0"/>
          </a:p>
        </p:txBody>
      </p:sp>
      <p:sp>
        <p:nvSpPr>
          <p:cNvPr id="19" name="Text 15"/>
          <p:cNvSpPr/>
          <p:nvPr/>
        </p:nvSpPr>
        <p:spPr>
          <a:xfrm>
            <a:off x="392906" y="1661982"/>
            <a:ext cx="48786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service, </a:t>
            </a:r>
            <a:endParaRPr lang="en-US" sz="942" dirty="0"/>
          </a:p>
        </p:txBody>
      </p:sp>
      <p:sp>
        <p:nvSpPr>
          <p:cNvPr id="20" name="Text 16"/>
          <p:cNvSpPr/>
          <p:nvPr/>
        </p:nvSpPr>
        <p:spPr>
          <a:xfrm>
            <a:off x="880774" y="1661982"/>
            <a:ext cx="7202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</a:t>
            </a:r>
            <a:endParaRPr lang="en-US" sz="942" dirty="0"/>
          </a:p>
        </p:txBody>
      </p:sp>
      <p:sp>
        <p:nvSpPr>
          <p:cNvPr id="21" name="Text 17"/>
          <p:cNvSpPr/>
          <p:nvPr/>
        </p:nvSpPr>
        <p:spPr>
          <a:xfrm>
            <a:off x="952798" y="1661982"/>
            <a:ext cx="122197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levation of privilege. </a:t>
            </a:r>
            <a:endParaRPr lang="en-US" sz="942" dirty="0"/>
          </a:p>
        </p:txBody>
      </p:sp>
      <p:sp>
        <p:nvSpPr>
          <p:cNvPr id="22" name="Shape 18"/>
          <p:cNvSpPr/>
          <p:nvPr/>
        </p:nvSpPr>
        <p:spPr>
          <a:xfrm>
            <a:off x="285750" y="2090245"/>
            <a:ext cx="4214813" cy="106154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Shape 19"/>
          <p:cNvSpPr/>
          <p:nvPr/>
        </p:nvSpPr>
        <p:spPr>
          <a:xfrm>
            <a:off x="285750" y="2090245"/>
            <a:ext cx="28575" cy="106154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6" y="2238477"/>
            <a:ext cx="157163" cy="157163"/>
          </a:xfrm>
          <a:prstGeom prst="rect">
            <a:avLst/>
          </a:prstGeom>
        </p:spPr>
      </p:pic>
      <p:sp>
        <p:nvSpPr>
          <p:cNvPr id="25" name="Text 20"/>
          <p:cNvSpPr/>
          <p:nvPr/>
        </p:nvSpPr>
        <p:spPr>
          <a:xfrm>
            <a:off x="607219" y="2208116"/>
            <a:ext cx="57364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DREAD </a:t>
            </a:r>
            <a:endParaRPr lang="en-US" sz="1238" dirty="0"/>
          </a:p>
        </p:txBody>
      </p:sp>
      <p:sp>
        <p:nvSpPr>
          <p:cNvPr id="26" name="Text 21"/>
          <p:cNvSpPr/>
          <p:nvPr/>
        </p:nvSpPr>
        <p:spPr>
          <a:xfrm>
            <a:off x="392906" y="2506368"/>
            <a:ext cx="343433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Risk assessment model that quantifies threats based on: </a:t>
            </a:r>
            <a:endParaRPr lang="en-US" sz="942" dirty="0"/>
          </a:p>
        </p:txBody>
      </p:sp>
      <p:sp>
        <p:nvSpPr>
          <p:cNvPr id="27" name="Text 22"/>
          <p:cNvSpPr/>
          <p:nvPr/>
        </p:nvSpPr>
        <p:spPr>
          <a:xfrm>
            <a:off x="3827236" y="2506368"/>
            <a:ext cx="9515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</a:t>
            </a:r>
            <a:endParaRPr lang="en-US" sz="942" dirty="0"/>
          </a:p>
        </p:txBody>
      </p:sp>
      <p:sp>
        <p:nvSpPr>
          <p:cNvPr id="28" name="Text 23"/>
          <p:cNvSpPr/>
          <p:nvPr/>
        </p:nvSpPr>
        <p:spPr>
          <a:xfrm>
            <a:off x="3922393" y="2506368"/>
            <a:ext cx="45058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amage, </a:t>
            </a:r>
            <a:endParaRPr lang="en-US" sz="942" dirty="0"/>
          </a:p>
        </p:txBody>
      </p:sp>
      <p:sp>
        <p:nvSpPr>
          <p:cNvPr id="29" name="Text 24"/>
          <p:cNvSpPr/>
          <p:nvPr/>
        </p:nvSpPr>
        <p:spPr>
          <a:xfrm>
            <a:off x="392906" y="2686385"/>
            <a:ext cx="8488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</a:t>
            </a:r>
            <a:endParaRPr lang="en-US" sz="942" dirty="0"/>
          </a:p>
        </p:txBody>
      </p:sp>
      <p:sp>
        <p:nvSpPr>
          <p:cNvPr id="30" name="Text 25"/>
          <p:cNvSpPr/>
          <p:nvPr/>
        </p:nvSpPr>
        <p:spPr>
          <a:xfrm>
            <a:off x="477794" y="2686385"/>
            <a:ext cx="88674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eproducibility, </a:t>
            </a:r>
            <a:endParaRPr lang="en-US" sz="942" dirty="0"/>
          </a:p>
        </p:txBody>
      </p:sp>
      <p:sp>
        <p:nvSpPr>
          <p:cNvPr id="31" name="Text 26"/>
          <p:cNvSpPr/>
          <p:nvPr/>
        </p:nvSpPr>
        <p:spPr>
          <a:xfrm>
            <a:off x="1364540" y="2686385"/>
            <a:ext cx="7202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</a:t>
            </a:r>
            <a:endParaRPr lang="en-US" sz="942" dirty="0"/>
          </a:p>
        </p:txBody>
      </p:sp>
      <p:sp>
        <p:nvSpPr>
          <p:cNvPr id="32" name="Text 27"/>
          <p:cNvSpPr/>
          <p:nvPr/>
        </p:nvSpPr>
        <p:spPr>
          <a:xfrm>
            <a:off x="1436563" y="2686385"/>
            <a:ext cx="76318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xploitability, </a:t>
            </a:r>
            <a:endParaRPr lang="en-US" sz="942" dirty="0"/>
          </a:p>
        </p:txBody>
      </p:sp>
      <p:sp>
        <p:nvSpPr>
          <p:cNvPr id="33" name="Text 28"/>
          <p:cNvSpPr/>
          <p:nvPr/>
        </p:nvSpPr>
        <p:spPr>
          <a:xfrm>
            <a:off x="2199745" y="2686385"/>
            <a:ext cx="8873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</a:t>
            </a:r>
            <a:endParaRPr lang="en-US" sz="942" dirty="0"/>
          </a:p>
        </p:txBody>
      </p:sp>
      <p:sp>
        <p:nvSpPr>
          <p:cNvPr id="34" name="Text 29"/>
          <p:cNvSpPr/>
          <p:nvPr/>
        </p:nvSpPr>
        <p:spPr>
          <a:xfrm>
            <a:off x="2288484" y="2686385"/>
            <a:ext cx="85035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ffected users, </a:t>
            </a:r>
            <a:endParaRPr lang="en-US" sz="942" dirty="0"/>
          </a:p>
        </p:txBody>
      </p:sp>
      <p:sp>
        <p:nvSpPr>
          <p:cNvPr id="35" name="Text 30"/>
          <p:cNvSpPr/>
          <p:nvPr/>
        </p:nvSpPr>
        <p:spPr>
          <a:xfrm>
            <a:off x="3138841" y="2686385"/>
            <a:ext cx="9515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</a:t>
            </a:r>
            <a:endParaRPr lang="en-US" sz="942" dirty="0"/>
          </a:p>
        </p:txBody>
      </p:sp>
      <p:sp>
        <p:nvSpPr>
          <p:cNvPr id="36" name="Text 31"/>
          <p:cNvSpPr/>
          <p:nvPr/>
        </p:nvSpPr>
        <p:spPr>
          <a:xfrm>
            <a:off x="3233998" y="2686385"/>
            <a:ext cx="81218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iscoverability. </a:t>
            </a:r>
            <a:endParaRPr lang="en-US" sz="942" dirty="0"/>
          </a:p>
        </p:txBody>
      </p:sp>
      <p:sp>
        <p:nvSpPr>
          <p:cNvPr id="37" name="Shape 32"/>
          <p:cNvSpPr/>
          <p:nvPr/>
        </p:nvSpPr>
        <p:spPr>
          <a:xfrm>
            <a:off x="285750" y="3114647"/>
            <a:ext cx="4214813" cy="106154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8" name="Shape 33"/>
          <p:cNvSpPr/>
          <p:nvPr/>
        </p:nvSpPr>
        <p:spPr>
          <a:xfrm>
            <a:off x="285750" y="3114647"/>
            <a:ext cx="28575" cy="106154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906" y="3262880"/>
            <a:ext cx="157163" cy="157163"/>
          </a:xfrm>
          <a:prstGeom prst="rect">
            <a:avLst/>
          </a:prstGeom>
        </p:spPr>
      </p:pic>
      <p:sp>
        <p:nvSpPr>
          <p:cNvPr id="40" name="Text 34"/>
          <p:cNvSpPr/>
          <p:nvPr/>
        </p:nvSpPr>
        <p:spPr>
          <a:xfrm>
            <a:off x="607219" y="3232519"/>
            <a:ext cx="51518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PASTA </a:t>
            </a:r>
            <a:endParaRPr lang="en-US" sz="1238" dirty="0"/>
          </a:p>
        </p:txBody>
      </p:sp>
      <p:sp>
        <p:nvSpPr>
          <p:cNvPr id="41" name="Text 35"/>
          <p:cNvSpPr/>
          <p:nvPr/>
        </p:nvSpPr>
        <p:spPr>
          <a:xfrm>
            <a:off x="392906" y="3530771"/>
            <a:ext cx="8075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</a:t>
            </a:r>
            <a:endParaRPr lang="en-US" sz="942" dirty="0"/>
          </a:p>
        </p:txBody>
      </p:sp>
      <p:sp>
        <p:nvSpPr>
          <p:cNvPr id="42" name="Text 36"/>
          <p:cNvSpPr/>
          <p:nvPr/>
        </p:nvSpPr>
        <p:spPr>
          <a:xfrm>
            <a:off x="473664" y="3530771"/>
            <a:ext cx="62778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rocess for </a:t>
            </a:r>
            <a:endParaRPr lang="en-US" sz="942" dirty="0"/>
          </a:p>
        </p:txBody>
      </p:sp>
      <p:sp>
        <p:nvSpPr>
          <p:cNvPr id="43" name="Text 37"/>
          <p:cNvSpPr/>
          <p:nvPr/>
        </p:nvSpPr>
        <p:spPr>
          <a:xfrm>
            <a:off x="1101449" y="3530771"/>
            <a:ext cx="8873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</a:t>
            </a:r>
            <a:endParaRPr lang="en-US" sz="942" dirty="0"/>
          </a:p>
        </p:txBody>
      </p:sp>
      <p:sp>
        <p:nvSpPr>
          <p:cNvPr id="44" name="Text 38"/>
          <p:cNvSpPr/>
          <p:nvPr/>
        </p:nvSpPr>
        <p:spPr>
          <a:xfrm>
            <a:off x="1190188" y="3530771"/>
            <a:ext cx="32880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ttack </a:t>
            </a:r>
            <a:endParaRPr lang="en-US" sz="942" dirty="0"/>
          </a:p>
        </p:txBody>
      </p:sp>
      <p:sp>
        <p:nvSpPr>
          <p:cNvPr id="45" name="Text 39"/>
          <p:cNvSpPr/>
          <p:nvPr/>
        </p:nvSpPr>
        <p:spPr>
          <a:xfrm>
            <a:off x="1518996" y="3530771"/>
            <a:ext cx="7087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</a:t>
            </a:r>
            <a:endParaRPr lang="en-US" sz="942" dirty="0"/>
          </a:p>
        </p:txBody>
      </p:sp>
      <p:sp>
        <p:nvSpPr>
          <p:cNvPr id="46" name="Text 40"/>
          <p:cNvSpPr/>
          <p:nvPr/>
        </p:nvSpPr>
        <p:spPr>
          <a:xfrm>
            <a:off x="1589875" y="3530771"/>
            <a:ext cx="87259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imulation and </a:t>
            </a:r>
            <a:endParaRPr lang="en-US" sz="942" dirty="0"/>
          </a:p>
        </p:txBody>
      </p:sp>
      <p:sp>
        <p:nvSpPr>
          <p:cNvPr id="47" name="Text 41"/>
          <p:cNvSpPr/>
          <p:nvPr/>
        </p:nvSpPr>
        <p:spPr>
          <a:xfrm>
            <a:off x="2462473" y="3530771"/>
            <a:ext cx="7447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</a:t>
            </a:r>
            <a:endParaRPr lang="en-US" sz="942" dirty="0"/>
          </a:p>
        </p:txBody>
      </p:sp>
      <p:sp>
        <p:nvSpPr>
          <p:cNvPr id="48" name="Text 42"/>
          <p:cNvSpPr/>
          <p:nvPr/>
        </p:nvSpPr>
        <p:spPr>
          <a:xfrm>
            <a:off x="2536952" y="3530771"/>
            <a:ext cx="35453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hreat </a:t>
            </a:r>
            <a:endParaRPr lang="en-US" sz="942" dirty="0"/>
          </a:p>
        </p:txBody>
      </p:sp>
      <p:sp>
        <p:nvSpPr>
          <p:cNvPr id="49" name="Text 43"/>
          <p:cNvSpPr/>
          <p:nvPr/>
        </p:nvSpPr>
        <p:spPr>
          <a:xfrm>
            <a:off x="2891489" y="3530771"/>
            <a:ext cx="8873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</a:t>
            </a:r>
            <a:endParaRPr lang="en-US" sz="942" dirty="0"/>
          </a:p>
        </p:txBody>
      </p:sp>
      <p:sp>
        <p:nvSpPr>
          <p:cNvPr id="50" name="Text 44"/>
          <p:cNvSpPr/>
          <p:nvPr/>
        </p:nvSpPr>
        <p:spPr>
          <a:xfrm>
            <a:off x="2980227" y="3530771"/>
            <a:ext cx="125632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nalysis: A risk-centric </a:t>
            </a:r>
            <a:endParaRPr lang="en-US" sz="942" dirty="0"/>
          </a:p>
        </p:txBody>
      </p:sp>
      <p:sp>
        <p:nvSpPr>
          <p:cNvPr id="51" name="Text 45"/>
          <p:cNvSpPr/>
          <p:nvPr/>
        </p:nvSpPr>
        <p:spPr>
          <a:xfrm>
            <a:off x="392906" y="3710787"/>
            <a:ext cx="370423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methodology that aligns technical security requirements with </a:t>
            </a:r>
            <a:endParaRPr lang="en-US" sz="942" dirty="0"/>
          </a:p>
        </p:txBody>
      </p:sp>
      <p:sp>
        <p:nvSpPr>
          <p:cNvPr id="52" name="Text 46"/>
          <p:cNvSpPr/>
          <p:nvPr/>
        </p:nvSpPr>
        <p:spPr>
          <a:xfrm>
            <a:off x="392906" y="3890804"/>
            <a:ext cx="119973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business objectives. </a:t>
            </a:r>
            <a:endParaRPr lang="en-US" sz="942" dirty="0"/>
          </a:p>
        </p:txBody>
      </p:sp>
      <p:pic>
        <p:nvPicPr>
          <p:cNvPr id="5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4178" y="1167585"/>
            <a:ext cx="3793331" cy="3408406"/>
          </a:xfrm>
          <a:prstGeom prst="rect">
            <a:avLst/>
          </a:prstGeom>
        </p:spPr>
      </p:pic>
      <p:sp>
        <p:nvSpPr>
          <p:cNvPr id="54" name="Text 47"/>
          <p:cNvSpPr/>
          <p:nvPr/>
        </p:nvSpPr>
        <p:spPr>
          <a:xfrm>
            <a:off x="8870361" y="4829175"/>
            <a:ext cx="1307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16</a:t>
            </a:r>
            <a:endParaRPr lang="en-US" sz="837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4506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Static Application Security Testing (SAST)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is SAST?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285875"/>
            <a:ext cx="178594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1494" y="1259086"/>
            <a:ext cx="38944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 white-box testing method that analyzes source code for 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285750" y="1473398"/>
            <a:ext cx="381892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security vulnerabilities without executing the application. 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285750" y="1785938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Benefits</a:t>
            </a:r>
            <a:endParaRPr lang="en-US" sz="13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185988"/>
            <a:ext cx="142875" cy="1428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85775" y="2159198"/>
            <a:ext cx="352474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Early detection of vulnerabilities in the development </a:t>
            </a:r>
            <a:endParaRPr lang="en-US" sz="1046" dirty="0"/>
          </a:p>
        </p:txBody>
      </p:sp>
      <p:sp>
        <p:nvSpPr>
          <p:cNvPr id="11" name="Text 6"/>
          <p:cNvSpPr/>
          <p:nvPr/>
        </p:nvSpPr>
        <p:spPr>
          <a:xfrm>
            <a:off x="285750" y="2373511"/>
            <a:ext cx="53092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lifecycle </a:t>
            </a:r>
            <a:endParaRPr lang="en-US" sz="1046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721769"/>
            <a:ext cx="142875" cy="1428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85775" y="2694980"/>
            <a:ext cx="382235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Identifies issues like SQL injection, XSS, buffer overflows, </a:t>
            </a:r>
            <a:endParaRPr lang="en-US" sz="1046" dirty="0"/>
          </a:p>
        </p:txBody>
      </p:sp>
      <p:sp>
        <p:nvSpPr>
          <p:cNvPr id="14" name="Text 8"/>
          <p:cNvSpPr/>
          <p:nvPr/>
        </p:nvSpPr>
        <p:spPr>
          <a:xfrm>
            <a:off x="285750" y="2909292"/>
            <a:ext cx="199026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and insecure coding practices </a:t>
            </a:r>
            <a:endParaRPr lang="en-US" sz="1046" dirty="0"/>
          </a:p>
        </p:txBody>
      </p:sp>
      <p:sp>
        <p:nvSpPr>
          <p:cNvPr id="15" name="Text 9"/>
          <p:cNvSpPr/>
          <p:nvPr/>
        </p:nvSpPr>
        <p:spPr>
          <a:xfrm>
            <a:off x="285750" y="3221831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Limitations</a:t>
            </a:r>
            <a:endParaRPr lang="en-US" sz="13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621881"/>
            <a:ext cx="142875" cy="142875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485775" y="3595092"/>
            <a:ext cx="372847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Cannot detect runtime vulnerabilities or issues in third-</a:t>
            </a:r>
            <a:endParaRPr lang="en-US" sz="1046" dirty="0"/>
          </a:p>
        </p:txBody>
      </p:sp>
      <p:sp>
        <p:nvSpPr>
          <p:cNvPr id="18" name="Text 11"/>
          <p:cNvSpPr/>
          <p:nvPr/>
        </p:nvSpPr>
        <p:spPr>
          <a:xfrm>
            <a:off x="285750" y="3809405"/>
            <a:ext cx="122872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party components </a:t>
            </a:r>
            <a:endParaRPr lang="en-US" sz="1046" dirty="0"/>
          </a:p>
        </p:txBody>
      </p:sp>
      <p:sp>
        <p:nvSpPr>
          <p:cNvPr id="19" name="Text 12"/>
          <p:cNvSpPr/>
          <p:nvPr/>
        </p:nvSpPr>
        <p:spPr>
          <a:xfrm>
            <a:off x="285750" y="4121944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Popular SAST Tools</a:t>
            </a:r>
            <a:endParaRPr lang="en-US" sz="1350" dirty="0"/>
          </a:p>
        </p:txBody>
      </p:sp>
      <p:sp>
        <p:nvSpPr>
          <p:cNvPr id="20" name="Shape 13"/>
          <p:cNvSpPr/>
          <p:nvPr/>
        </p:nvSpPr>
        <p:spPr>
          <a:xfrm>
            <a:off x="285750" y="4521994"/>
            <a:ext cx="978638" cy="285750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475" y="4607719"/>
            <a:ext cx="114300" cy="114300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542925" y="4586288"/>
            <a:ext cx="6357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SonarQube</a:t>
            </a:r>
            <a:endParaRPr lang="en-US" sz="837" dirty="0"/>
          </a:p>
        </p:txBody>
      </p:sp>
      <p:sp>
        <p:nvSpPr>
          <p:cNvPr id="23" name="Shape 15"/>
          <p:cNvSpPr/>
          <p:nvPr/>
        </p:nvSpPr>
        <p:spPr>
          <a:xfrm>
            <a:off x="1335825" y="4521994"/>
            <a:ext cx="987233" cy="285750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4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1550" y="4607719"/>
            <a:ext cx="114300" cy="114300"/>
          </a:xfrm>
          <a:prstGeom prst="rect">
            <a:avLst/>
          </a:prstGeom>
        </p:spPr>
      </p:pic>
      <p:sp>
        <p:nvSpPr>
          <p:cNvPr id="25" name="Text 16"/>
          <p:cNvSpPr/>
          <p:nvPr/>
        </p:nvSpPr>
        <p:spPr>
          <a:xfrm>
            <a:off x="1593000" y="4586288"/>
            <a:ext cx="64433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Checkmarx</a:t>
            </a:r>
            <a:endParaRPr lang="en-US" sz="837" dirty="0"/>
          </a:p>
        </p:txBody>
      </p:sp>
      <p:sp>
        <p:nvSpPr>
          <p:cNvPr id="26" name="Shape 17"/>
          <p:cNvSpPr/>
          <p:nvPr/>
        </p:nvSpPr>
        <p:spPr>
          <a:xfrm>
            <a:off x="2394496" y="4521994"/>
            <a:ext cx="722049" cy="285750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7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0221" y="4607719"/>
            <a:ext cx="114300" cy="114300"/>
          </a:xfrm>
          <a:prstGeom prst="rect">
            <a:avLst/>
          </a:prstGeom>
        </p:spPr>
      </p:pic>
      <p:sp>
        <p:nvSpPr>
          <p:cNvPr id="28" name="Text 18"/>
          <p:cNvSpPr/>
          <p:nvPr/>
        </p:nvSpPr>
        <p:spPr>
          <a:xfrm>
            <a:off x="2651671" y="4586288"/>
            <a:ext cx="37914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Fortify</a:t>
            </a:r>
            <a:endParaRPr lang="en-US" sz="837" dirty="0"/>
          </a:p>
        </p:txBody>
      </p:sp>
      <p:sp>
        <p:nvSpPr>
          <p:cNvPr id="29" name="Shape 19"/>
          <p:cNvSpPr/>
          <p:nvPr/>
        </p:nvSpPr>
        <p:spPr>
          <a:xfrm>
            <a:off x="3187982" y="4521994"/>
            <a:ext cx="870533" cy="285750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3707" y="4607719"/>
            <a:ext cx="114300" cy="114300"/>
          </a:xfrm>
          <a:prstGeom prst="rect">
            <a:avLst/>
          </a:prstGeom>
        </p:spPr>
      </p:pic>
      <p:sp>
        <p:nvSpPr>
          <p:cNvPr id="31" name="Text 20"/>
          <p:cNvSpPr/>
          <p:nvPr/>
        </p:nvSpPr>
        <p:spPr>
          <a:xfrm>
            <a:off x="3445157" y="4586288"/>
            <a:ext cx="52763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Veracode</a:t>
            </a:r>
            <a:endParaRPr lang="en-US" sz="837" dirty="0"/>
          </a:p>
        </p:txBody>
      </p:sp>
      <p:sp>
        <p:nvSpPr>
          <p:cNvPr id="32" name="Shape 21"/>
          <p:cNvSpPr/>
          <p:nvPr/>
        </p:nvSpPr>
        <p:spPr>
          <a:xfrm>
            <a:off x="285750" y="4879181"/>
            <a:ext cx="694032" cy="285750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3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475" y="4964906"/>
            <a:ext cx="114300" cy="114300"/>
          </a:xfrm>
          <a:prstGeom prst="rect">
            <a:avLst/>
          </a:prstGeom>
        </p:spPr>
      </p:pic>
      <p:sp>
        <p:nvSpPr>
          <p:cNvPr id="34" name="Text 22"/>
          <p:cNvSpPr/>
          <p:nvPr/>
        </p:nvSpPr>
        <p:spPr>
          <a:xfrm>
            <a:off x="542925" y="4943475"/>
            <a:ext cx="3511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ESLint</a:t>
            </a:r>
            <a:endParaRPr lang="en-US" sz="837" dirty="0"/>
          </a:p>
        </p:txBody>
      </p:sp>
      <p:pic>
        <p:nvPicPr>
          <p:cNvPr id="35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43438" y="1703784"/>
            <a:ext cx="4214813" cy="2500313"/>
          </a:xfrm>
          <a:prstGeom prst="rect">
            <a:avLst/>
          </a:prstGeom>
        </p:spPr>
      </p:pic>
      <p:sp>
        <p:nvSpPr>
          <p:cNvPr id="36" name="Text 23"/>
          <p:cNvSpPr/>
          <p:nvPr/>
        </p:nvSpPr>
        <p:spPr>
          <a:xfrm>
            <a:off x="8870361" y="5136356"/>
            <a:ext cx="1307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17</a:t>
            </a:r>
            <a:endParaRPr lang="en-US" sz="837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4506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Dynamic Application Security Testing (DAST)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is DAST?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285875"/>
            <a:ext cx="142875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85775" y="1259086"/>
            <a:ext cx="348802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 black-box testing method that analyzes a running 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285750" y="1473398"/>
            <a:ext cx="400150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 to find vulnerabilities that can be exploited from 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285750" y="1687711"/>
            <a:ext cx="53837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outside. </a:t>
            </a:r>
            <a:endParaRPr lang="en-US" sz="1046" dirty="0"/>
          </a:p>
        </p:txBody>
      </p:sp>
      <p:sp>
        <p:nvSpPr>
          <p:cNvPr id="9" name="Text 5"/>
          <p:cNvSpPr/>
          <p:nvPr/>
        </p:nvSpPr>
        <p:spPr>
          <a:xfrm>
            <a:off x="285750" y="2000250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Benefits</a:t>
            </a:r>
            <a:endParaRPr lang="en-US" sz="13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400300"/>
            <a:ext cx="142875" cy="1428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85775" y="2373511"/>
            <a:ext cx="37779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Detects runtime vulnerabilities and configuration issues </a:t>
            </a:r>
            <a:endParaRPr lang="en-US" sz="1046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721769"/>
            <a:ext cx="142875" cy="1428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85775" y="2694980"/>
            <a:ext cx="377248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Language and framework agnostic, works with any web </a:t>
            </a:r>
            <a:endParaRPr lang="en-US" sz="1046" dirty="0"/>
          </a:p>
        </p:txBody>
      </p:sp>
      <p:sp>
        <p:nvSpPr>
          <p:cNvPr id="14" name="Text 8"/>
          <p:cNvSpPr/>
          <p:nvPr/>
        </p:nvSpPr>
        <p:spPr>
          <a:xfrm>
            <a:off x="285750" y="2909292"/>
            <a:ext cx="74152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 </a:t>
            </a:r>
            <a:endParaRPr lang="en-US" sz="1046" dirty="0"/>
          </a:p>
        </p:txBody>
      </p:sp>
      <p:sp>
        <p:nvSpPr>
          <p:cNvPr id="15" name="Text 9"/>
          <p:cNvSpPr/>
          <p:nvPr/>
        </p:nvSpPr>
        <p:spPr>
          <a:xfrm>
            <a:off x="285750" y="3221831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Limitations</a:t>
            </a:r>
            <a:endParaRPr lang="en-US" sz="13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621881"/>
            <a:ext cx="142875" cy="142875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485775" y="3595092"/>
            <a:ext cx="391279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Cannot pinpoint the exact location of vulnerabilities in the </a:t>
            </a:r>
            <a:endParaRPr lang="en-US" sz="1046" dirty="0"/>
          </a:p>
        </p:txBody>
      </p:sp>
      <p:sp>
        <p:nvSpPr>
          <p:cNvPr id="18" name="Text 11"/>
          <p:cNvSpPr/>
          <p:nvPr/>
        </p:nvSpPr>
        <p:spPr>
          <a:xfrm>
            <a:off x="285750" y="3809405"/>
            <a:ext cx="32347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code </a:t>
            </a:r>
            <a:endParaRPr lang="en-US" sz="1046" dirty="0"/>
          </a:p>
        </p:txBody>
      </p:sp>
      <p:sp>
        <p:nvSpPr>
          <p:cNvPr id="19" name="Text 12"/>
          <p:cNvSpPr/>
          <p:nvPr/>
        </p:nvSpPr>
        <p:spPr>
          <a:xfrm>
            <a:off x="285750" y="4121944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Popular DAST Tools</a:t>
            </a:r>
            <a:endParaRPr lang="en-US" sz="1350" dirty="0"/>
          </a:p>
        </p:txBody>
      </p:sp>
      <p:sp>
        <p:nvSpPr>
          <p:cNvPr id="20" name="Shape 13"/>
          <p:cNvSpPr/>
          <p:nvPr/>
        </p:nvSpPr>
        <p:spPr>
          <a:xfrm>
            <a:off x="285750" y="4521994"/>
            <a:ext cx="998869" cy="285750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475" y="4607719"/>
            <a:ext cx="114300" cy="114300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542925" y="4586288"/>
            <a:ext cx="6559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OWASP ZAP</a:t>
            </a:r>
            <a:endParaRPr lang="en-US" sz="837" dirty="0"/>
          </a:p>
        </p:txBody>
      </p:sp>
      <p:sp>
        <p:nvSpPr>
          <p:cNvPr id="23" name="Shape 15"/>
          <p:cNvSpPr/>
          <p:nvPr/>
        </p:nvSpPr>
        <p:spPr>
          <a:xfrm>
            <a:off x="1356057" y="4521994"/>
            <a:ext cx="938873" cy="285750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4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1782" y="4607719"/>
            <a:ext cx="114300" cy="114300"/>
          </a:xfrm>
          <a:prstGeom prst="rect">
            <a:avLst/>
          </a:prstGeom>
        </p:spPr>
      </p:pic>
      <p:sp>
        <p:nvSpPr>
          <p:cNvPr id="25" name="Text 16"/>
          <p:cNvSpPr/>
          <p:nvPr/>
        </p:nvSpPr>
        <p:spPr>
          <a:xfrm>
            <a:off x="1613232" y="4586288"/>
            <a:ext cx="59597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Burp Suite</a:t>
            </a:r>
            <a:endParaRPr lang="en-US" sz="837" dirty="0"/>
          </a:p>
        </p:txBody>
      </p:sp>
      <p:sp>
        <p:nvSpPr>
          <p:cNvPr id="26" name="Shape 17"/>
          <p:cNvSpPr/>
          <p:nvPr/>
        </p:nvSpPr>
        <p:spPr>
          <a:xfrm>
            <a:off x="2366367" y="4521994"/>
            <a:ext cx="848795" cy="285750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7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2092" y="4607719"/>
            <a:ext cx="114300" cy="114300"/>
          </a:xfrm>
          <a:prstGeom prst="rect">
            <a:avLst/>
          </a:prstGeom>
        </p:spPr>
      </p:pic>
      <p:sp>
        <p:nvSpPr>
          <p:cNvPr id="28" name="Text 18"/>
          <p:cNvSpPr/>
          <p:nvPr/>
        </p:nvSpPr>
        <p:spPr>
          <a:xfrm>
            <a:off x="2623542" y="4586288"/>
            <a:ext cx="50589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Acunetix</a:t>
            </a:r>
            <a:endParaRPr lang="en-US" sz="837" dirty="0"/>
          </a:p>
        </p:txBody>
      </p:sp>
      <p:sp>
        <p:nvSpPr>
          <p:cNvPr id="29" name="Shape 19"/>
          <p:cNvSpPr/>
          <p:nvPr/>
        </p:nvSpPr>
        <p:spPr>
          <a:xfrm>
            <a:off x="3286599" y="4521994"/>
            <a:ext cx="993400" cy="285750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72324" y="4607719"/>
            <a:ext cx="114300" cy="114300"/>
          </a:xfrm>
          <a:prstGeom prst="rect">
            <a:avLst/>
          </a:prstGeom>
        </p:spPr>
      </p:pic>
      <p:sp>
        <p:nvSpPr>
          <p:cNvPr id="31" name="Text 20"/>
          <p:cNvSpPr/>
          <p:nvPr/>
        </p:nvSpPr>
        <p:spPr>
          <a:xfrm>
            <a:off x="3543774" y="4586288"/>
            <a:ext cx="6505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Netsparker</a:t>
            </a:r>
            <a:endParaRPr lang="en-US" sz="837" dirty="0"/>
          </a:p>
        </p:txBody>
      </p:sp>
      <p:sp>
        <p:nvSpPr>
          <p:cNvPr id="32" name="Shape 21"/>
          <p:cNvSpPr/>
          <p:nvPr/>
        </p:nvSpPr>
        <p:spPr>
          <a:xfrm>
            <a:off x="285750" y="4879181"/>
            <a:ext cx="832358" cy="285750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3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475" y="4964906"/>
            <a:ext cx="114300" cy="114300"/>
          </a:xfrm>
          <a:prstGeom prst="rect">
            <a:avLst/>
          </a:prstGeom>
        </p:spPr>
      </p:pic>
      <p:sp>
        <p:nvSpPr>
          <p:cNvPr id="34" name="Text 22"/>
          <p:cNvSpPr/>
          <p:nvPr/>
        </p:nvSpPr>
        <p:spPr>
          <a:xfrm>
            <a:off x="542925" y="4943475"/>
            <a:ext cx="48945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AppScan</a:t>
            </a:r>
            <a:endParaRPr lang="en-US" sz="837" dirty="0"/>
          </a:p>
        </p:txBody>
      </p:sp>
      <p:pic>
        <p:nvPicPr>
          <p:cNvPr id="35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43438" y="1703784"/>
            <a:ext cx="4214813" cy="2500313"/>
          </a:xfrm>
          <a:prstGeom prst="rect">
            <a:avLst/>
          </a:prstGeom>
        </p:spPr>
      </p:pic>
      <p:sp>
        <p:nvSpPr>
          <p:cNvPr id="36" name="Text 23"/>
          <p:cNvSpPr/>
          <p:nvPr/>
        </p:nvSpPr>
        <p:spPr>
          <a:xfrm>
            <a:off x="8870361" y="5136356"/>
            <a:ext cx="1307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18</a:t>
            </a:r>
            <a:endParaRPr lang="en-US" sz="837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740"/>
            <a:ext cx="9144000" cy="607933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Interactive Application Security Testing (IAST) &amp; Runtime Application Self-Protection (RASP)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1271588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IAST: Combining SAST and DAST Benefits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671638"/>
            <a:ext cx="142875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85775" y="1644848"/>
            <a:ext cx="349346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Analyzes code during runtime by instrumenting the 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285750" y="1859161"/>
            <a:ext cx="39500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application, providing both code-level insights and runtime 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285750" y="2073473"/>
            <a:ext cx="153364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vulnerability detection. </a:t>
            </a:r>
            <a:endParaRPr lang="en-US" sz="1046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421731"/>
            <a:ext cx="142875" cy="1428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85775" y="2394942"/>
            <a:ext cx="391806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Provides accurate vulnerability location with minimal false </a:t>
            </a:r>
            <a:endParaRPr lang="en-US" sz="1046" dirty="0"/>
          </a:p>
        </p:txBody>
      </p:sp>
      <p:sp>
        <p:nvSpPr>
          <p:cNvPr id="11" name="Text 6"/>
          <p:cNvSpPr/>
          <p:nvPr/>
        </p:nvSpPr>
        <p:spPr>
          <a:xfrm>
            <a:off x="285750" y="2609255"/>
            <a:ext cx="62795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positives. </a:t>
            </a:r>
            <a:endParaRPr lang="en-US" sz="1046" dirty="0"/>
          </a:p>
        </p:txBody>
      </p:sp>
      <p:sp>
        <p:nvSpPr>
          <p:cNvPr id="12" name="Text 7"/>
          <p:cNvSpPr/>
          <p:nvPr/>
        </p:nvSpPr>
        <p:spPr>
          <a:xfrm>
            <a:off x="285750" y="2993231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RASP: Protecting Applications from Within</a:t>
            </a:r>
            <a:endParaRPr lang="en-US" sz="13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393281"/>
            <a:ext cx="142875" cy="14287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485775" y="3366492"/>
            <a:ext cx="394150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Integrates directly with the application to detect and block </a:t>
            </a:r>
            <a:endParaRPr lang="en-US" sz="1046" dirty="0"/>
          </a:p>
        </p:txBody>
      </p:sp>
      <p:sp>
        <p:nvSpPr>
          <p:cNvPr id="15" name="Text 9"/>
          <p:cNvSpPr/>
          <p:nvPr/>
        </p:nvSpPr>
        <p:spPr>
          <a:xfrm>
            <a:off x="285750" y="3580805"/>
            <a:ext cx="131687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attacks in real-time. </a:t>
            </a:r>
            <a:endParaRPr lang="en-US" sz="1046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3929063"/>
            <a:ext cx="142875" cy="142875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485775" y="3902273"/>
            <a:ext cx="384735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Provides protection even when vulnerabilities exist in the </a:t>
            </a:r>
            <a:endParaRPr lang="en-US" sz="1046" dirty="0"/>
          </a:p>
        </p:txBody>
      </p:sp>
      <p:sp>
        <p:nvSpPr>
          <p:cNvPr id="18" name="Text 11"/>
          <p:cNvSpPr/>
          <p:nvPr/>
        </p:nvSpPr>
        <p:spPr>
          <a:xfrm>
            <a:off x="285750" y="4116586"/>
            <a:ext cx="36176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code. </a:t>
            </a:r>
            <a:endParaRPr lang="en-US" sz="1046" dirty="0"/>
          </a:p>
        </p:txBody>
      </p:sp>
      <p:sp>
        <p:nvSpPr>
          <p:cNvPr id="19" name="Shape 12"/>
          <p:cNvSpPr/>
          <p:nvPr/>
        </p:nvSpPr>
        <p:spPr>
          <a:xfrm>
            <a:off x="289322" y="4504134"/>
            <a:ext cx="1302283" cy="321469"/>
          </a:xfrm>
          <a:prstGeom prst="rect">
            <a:avLst/>
          </a:prstGeom>
          <a:solidFill>
            <a:srgbClr val="F0F7FC"/>
          </a:solidFill>
          <a:ln w="99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0" name="Text 13"/>
          <p:cNvSpPr/>
          <p:nvPr/>
        </p:nvSpPr>
        <p:spPr>
          <a:xfrm>
            <a:off x="289322" y="4504134"/>
            <a:ext cx="1302283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Feature</a:t>
            </a:r>
            <a:endParaRPr lang="en-US" sz="837" dirty="0"/>
          </a:p>
        </p:txBody>
      </p:sp>
      <p:sp>
        <p:nvSpPr>
          <p:cNvPr id="21" name="Shape 14"/>
          <p:cNvSpPr/>
          <p:nvPr/>
        </p:nvSpPr>
        <p:spPr>
          <a:xfrm>
            <a:off x="1591605" y="4504134"/>
            <a:ext cx="1454507" cy="321469"/>
          </a:xfrm>
          <a:prstGeom prst="rect">
            <a:avLst/>
          </a:prstGeom>
          <a:solidFill>
            <a:srgbClr val="F0F7FC"/>
          </a:solidFill>
          <a:ln w="99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2" name="Text 15"/>
          <p:cNvSpPr/>
          <p:nvPr/>
        </p:nvSpPr>
        <p:spPr>
          <a:xfrm>
            <a:off x="1591605" y="4504134"/>
            <a:ext cx="1454507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IAST</a:t>
            </a:r>
            <a:endParaRPr lang="en-US" sz="837" dirty="0"/>
          </a:p>
        </p:txBody>
      </p:sp>
      <p:sp>
        <p:nvSpPr>
          <p:cNvPr id="23" name="Shape 16"/>
          <p:cNvSpPr/>
          <p:nvPr/>
        </p:nvSpPr>
        <p:spPr>
          <a:xfrm>
            <a:off x="3046112" y="4504134"/>
            <a:ext cx="1450879" cy="321469"/>
          </a:xfrm>
          <a:prstGeom prst="rect">
            <a:avLst/>
          </a:prstGeom>
          <a:solidFill>
            <a:srgbClr val="F0F7FC"/>
          </a:solidFill>
          <a:ln w="99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4" name="Text 17"/>
          <p:cNvSpPr/>
          <p:nvPr/>
        </p:nvSpPr>
        <p:spPr>
          <a:xfrm>
            <a:off x="3046112" y="4504134"/>
            <a:ext cx="1450879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RASP</a:t>
            </a:r>
            <a:endParaRPr lang="en-US" sz="837" dirty="0"/>
          </a:p>
        </p:txBody>
      </p:sp>
      <p:sp>
        <p:nvSpPr>
          <p:cNvPr id="25" name="Text 18"/>
          <p:cNvSpPr/>
          <p:nvPr/>
        </p:nvSpPr>
        <p:spPr>
          <a:xfrm>
            <a:off x="289322" y="4818459"/>
            <a:ext cx="1302283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Primary Purpose</a:t>
            </a:r>
            <a:endParaRPr lang="en-US" sz="837" dirty="0"/>
          </a:p>
        </p:txBody>
      </p:sp>
      <p:sp>
        <p:nvSpPr>
          <p:cNvPr id="26" name="Text 19"/>
          <p:cNvSpPr/>
          <p:nvPr/>
        </p:nvSpPr>
        <p:spPr>
          <a:xfrm>
            <a:off x="1591605" y="4818459"/>
            <a:ext cx="1454507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Testing &amp; Detection</a:t>
            </a:r>
            <a:endParaRPr lang="en-US" sz="837" dirty="0"/>
          </a:p>
        </p:txBody>
      </p:sp>
      <p:sp>
        <p:nvSpPr>
          <p:cNvPr id="27" name="Text 20"/>
          <p:cNvSpPr/>
          <p:nvPr/>
        </p:nvSpPr>
        <p:spPr>
          <a:xfrm>
            <a:off x="3046112" y="4818459"/>
            <a:ext cx="1450879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Protection &amp; Mitigation</a:t>
            </a:r>
            <a:endParaRPr lang="en-US" sz="837" dirty="0"/>
          </a:p>
        </p:txBody>
      </p:sp>
      <p:sp>
        <p:nvSpPr>
          <p:cNvPr id="28" name="Shape 21"/>
          <p:cNvSpPr/>
          <p:nvPr/>
        </p:nvSpPr>
        <p:spPr>
          <a:xfrm>
            <a:off x="289322" y="5139928"/>
            <a:ext cx="4207669" cy="321469"/>
          </a:xfrm>
          <a:prstGeom prst="rect">
            <a:avLst/>
          </a:prstGeom>
          <a:solidFill>
            <a:srgbClr val="F8FAF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9" name="Text 22"/>
          <p:cNvSpPr/>
          <p:nvPr/>
        </p:nvSpPr>
        <p:spPr>
          <a:xfrm>
            <a:off x="289322" y="5139928"/>
            <a:ext cx="1302283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When Used</a:t>
            </a:r>
            <a:endParaRPr lang="en-US" sz="837" dirty="0"/>
          </a:p>
        </p:txBody>
      </p:sp>
      <p:sp>
        <p:nvSpPr>
          <p:cNvPr id="30" name="Text 23"/>
          <p:cNvSpPr/>
          <p:nvPr/>
        </p:nvSpPr>
        <p:spPr>
          <a:xfrm>
            <a:off x="1591605" y="5139928"/>
            <a:ext cx="1454507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Development &amp; Testing</a:t>
            </a:r>
            <a:endParaRPr lang="en-US" sz="837" dirty="0"/>
          </a:p>
        </p:txBody>
      </p:sp>
      <p:sp>
        <p:nvSpPr>
          <p:cNvPr id="31" name="Text 24"/>
          <p:cNvSpPr/>
          <p:nvPr/>
        </p:nvSpPr>
        <p:spPr>
          <a:xfrm>
            <a:off x="3046112" y="5139928"/>
            <a:ext cx="1450879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Production</a:t>
            </a:r>
            <a:endParaRPr lang="en-US" sz="837" dirty="0"/>
          </a:p>
        </p:txBody>
      </p:sp>
      <p:sp>
        <p:nvSpPr>
          <p:cNvPr id="32" name="Text 25"/>
          <p:cNvSpPr/>
          <p:nvPr/>
        </p:nvSpPr>
        <p:spPr>
          <a:xfrm>
            <a:off x="289322" y="5461397"/>
            <a:ext cx="1302283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Performance Impact</a:t>
            </a:r>
            <a:endParaRPr lang="en-US" sz="837" dirty="0"/>
          </a:p>
        </p:txBody>
      </p:sp>
      <p:sp>
        <p:nvSpPr>
          <p:cNvPr id="33" name="Text 26"/>
          <p:cNvSpPr/>
          <p:nvPr/>
        </p:nvSpPr>
        <p:spPr>
          <a:xfrm>
            <a:off x="1591605" y="5461397"/>
            <a:ext cx="1454507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Moderate</a:t>
            </a:r>
            <a:endParaRPr lang="en-US" sz="837" dirty="0"/>
          </a:p>
        </p:txBody>
      </p:sp>
      <p:sp>
        <p:nvSpPr>
          <p:cNvPr id="34" name="Text 27"/>
          <p:cNvSpPr/>
          <p:nvPr/>
        </p:nvSpPr>
        <p:spPr>
          <a:xfrm>
            <a:off x="3046112" y="5461397"/>
            <a:ext cx="1450879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Low to Moderate</a:t>
            </a:r>
            <a:endParaRPr lang="en-US" sz="837" dirty="0"/>
          </a:p>
        </p:txBody>
      </p:sp>
      <p:pic>
        <p:nvPicPr>
          <p:cNvPr id="35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6338" y="999232"/>
            <a:ext cx="3793331" cy="2844998"/>
          </a:xfrm>
          <a:prstGeom prst="rect">
            <a:avLst/>
          </a:prstGeom>
        </p:spPr>
      </p:pic>
      <p:sp>
        <p:nvSpPr>
          <p:cNvPr id="36" name="Text 28"/>
          <p:cNvSpPr/>
          <p:nvPr/>
        </p:nvSpPr>
        <p:spPr>
          <a:xfrm>
            <a:off x="8870361" y="5757863"/>
            <a:ext cx="1307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19</a:t>
            </a:r>
            <a:endParaRPr lang="en-US" sz="83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is Secure Software Engineering?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Definition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285875"/>
            <a:ext cx="142875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85775" y="1259086"/>
            <a:ext cx="385148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Secure Software Engineering is the practice of designing, 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285750" y="1473398"/>
            <a:ext cx="375306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building, and maintaining software systems that remain 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285750" y="1687711"/>
            <a:ext cx="401152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dependable in the face of malicious attacks and unexpected </a:t>
            </a:r>
            <a:endParaRPr lang="en-US" sz="1046" dirty="0"/>
          </a:p>
        </p:txBody>
      </p:sp>
      <p:sp>
        <p:nvSpPr>
          <p:cNvPr id="9" name="Text 5"/>
          <p:cNvSpPr/>
          <p:nvPr/>
        </p:nvSpPr>
        <p:spPr>
          <a:xfrm>
            <a:off x="285750" y="1902023"/>
            <a:ext cx="47751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events. </a:t>
            </a:r>
            <a:endParaRPr lang="en-US" sz="1046" dirty="0"/>
          </a:p>
        </p:txBody>
      </p:sp>
      <p:sp>
        <p:nvSpPr>
          <p:cNvPr id="10" name="Text 6"/>
          <p:cNvSpPr/>
          <p:nvPr/>
        </p:nvSpPr>
        <p:spPr>
          <a:xfrm>
            <a:off x="285750" y="2214563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Importance</a:t>
            </a:r>
            <a:endParaRPr lang="en-US" sz="13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614613"/>
            <a:ext cx="142875" cy="14287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85775" y="2587823"/>
            <a:ext cx="372577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Critical in today's interconnected world where software </a:t>
            </a:r>
            <a:endParaRPr lang="en-US" sz="1046" dirty="0"/>
          </a:p>
        </p:txBody>
      </p:sp>
      <p:sp>
        <p:nvSpPr>
          <p:cNvPr id="13" name="Text 8"/>
          <p:cNvSpPr/>
          <p:nvPr/>
        </p:nvSpPr>
        <p:spPr>
          <a:xfrm>
            <a:off x="285750" y="2802136"/>
            <a:ext cx="386476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vulnerabilities can lead to significant financial losses, data </a:t>
            </a:r>
            <a:endParaRPr lang="en-US" sz="1046" dirty="0"/>
          </a:p>
        </p:txBody>
      </p:sp>
      <p:sp>
        <p:nvSpPr>
          <p:cNvPr id="14" name="Text 9"/>
          <p:cNvSpPr/>
          <p:nvPr/>
        </p:nvSpPr>
        <p:spPr>
          <a:xfrm>
            <a:off x="285750" y="3016448"/>
            <a:ext cx="231301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breaches, and reputation damage. </a:t>
            </a:r>
            <a:endParaRPr lang="en-US" sz="1046" dirty="0"/>
          </a:p>
        </p:txBody>
      </p:sp>
      <p:sp>
        <p:nvSpPr>
          <p:cNvPr id="15" name="Text 10"/>
          <p:cNvSpPr/>
          <p:nvPr/>
        </p:nvSpPr>
        <p:spPr>
          <a:xfrm>
            <a:off x="285750" y="3328988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Course Overview</a:t>
            </a:r>
            <a:endParaRPr lang="en-US" sz="13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729038"/>
            <a:ext cx="125016" cy="14287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467916" y="3702248"/>
            <a:ext cx="37567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This course covers secure development methodologies, </a:t>
            </a:r>
            <a:endParaRPr lang="en-US" sz="1046" dirty="0"/>
          </a:p>
        </p:txBody>
      </p:sp>
      <p:sp>
        <p:nvSpPr>
          <p:cNvPr id="18" name="Text 12"/>
          <p:cNvSpPr/>
          <p:nvPr/>
        </p:nvSpPr>
        <p:spPr>
          <a:xfrm>
            <a:off x="285750" y="3916561"/>
            <a:ext cx="412839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threat modeling, secure coding practices, and security testing </a:t>
            </a:r>
            <a:endParaRPr lang="en-US" sz="1046" dirty="0"/>
          </a:p>
        </p:txBody>
      </p:sp>
      <p:sp>
        <p:nvSpPr>
          <p:cNvPr id="19" name="Text 13"/>
          <p:cNvSpPr/>
          <p:nvPr/>
        </p:nvSpPr>
        <p:spPr>
          <a:xfrm>
            <a:off x="285750" y="4130873"/>
            <a:ext cx="318025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throughout the software development lifecycle. </a:t>
            </a:r>
            <a:endParaRPr lang="en-US" sz="1046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4906" y="1621631"/>
            <a:ext cx="3571875" cy="2500313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8935743" y="4829175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435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Security in Cloud Environments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Cloud Security Models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285750" y="1250156"/>
            <a:ext cx="4214813" cy="845809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1393031"/>
            <a:ext cx="142875" cy="1428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2931" y="1357313"/>
            <a:ext cx="23273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Infrastructure as a Service (IaaS) 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392906" y="1628775"/>
            <a:ext cx="4000500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Customer responsible for OS, middleware, applications, data, and their security. </a:t>
            </a:r>
            <a:endParaRPr lang="en-US" sz="942" dirty="0"/>
          </a:p>
        </p:txBody>
      </p:sp>
      <p:sp>
        <p:nvSpPr>
          <p:cNvPr id="9" name="Shape 5"/>
          <p:cNvSpPr/>
          <p:nvPr/>
        </p:nvSpPr>
        <p:spPr>
          <a:xfrm>
            <a:off x="285750" y="2203121"/>
            <a:ext cx="4214813" cy="845809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6" y="2345996"/>
            <a:ext cx="142875" cy="1428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92931" y="2310278"/>
            <a:ext cx="197139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Platform as a Service (PaaS) </a:t>
            </a:r>
            <a:endParaRPr lang="en-US" sz="1046" dirty="0"/>
          </a:p>
        </p:txBody>
      </p:sp>
      <p:sp>
        <p:nvSpPr>
          <p:cNvPr id="12" name="Text 7"/>
          <p:cNvSpPr/>
          <p:nvPr/>
        </p:nvSpPr>
        <p:spPr>
          <a:xfrm>
            <a:off x="392906" y="2581740"/>
            <a:ext cx="4000500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Customer responsible for applications and data security; provider handles infrastructure. </a:t>
            </a:r>
            <a:endParaRPr lang="en-US" sz="942" dirty="0"/>
          </a:p>
        </p:txBody>
      </p:sp>
      <p:sp>
        <p:nvSpPr>
          <p:cNvPr id="13" name="Shape 8"/>
          <p:cNvSpPr/>
          <p:nvPr/>
        </p:nvSpPr>
        <p:spPr>
          <a:xfrm>
            <a:off x="285750" y="3156086"/>
            <a:ext cx="4214813" cy="845809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906" y="3298961"/>
            <a:ext cx="160734" cy="14287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10791" y="3263243"/>
            <a:ext cx="196941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Software as a Service (SaaS) </a:t>
            </a:r>
            <a:endParaRPr lang="en-US" sz="1046" dirty="0"/>
          </a:p>
        </p:txBody>
      </p:sp>
      <p:sp>
        <p:nvSpPr>
          <p:cNvPr id="16" name="Text 10"/>
          <p:cNvSpPr/>
          <p:nvPr/>
        </p:nvSpPr>
        <p:spPr>
          <a:xfrm>
            <a:off x="392906" y="3534705"/>
            <a:ext cx="4000500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Customer primarily responsible for data and access management; provider handles most security aspects. </a:t>
            </a:r>
            <a:endParaRPr lang="en-US" sz="942" dirty="0"/>
          </a:p>
        </p:txBody>
      </p:sp>
      <p:sp>
        <p:nvSpPr>
          <p:cNvPr id="17" name="Text 11"/>
          <p:cNvSpPr/>
          <p:nvPr/>
        </p:nvSpPr>
        <p:spPr>
          <a:xfrm>
            <a:off x="285750" y="4116195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Common Cloud Vulnerabilities</a:t>
            </a:r>
            <a:endParaRPr lang="en-US" sz="135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4516245"/>
            <a:ext cx="142875" cy="142875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485775" y="4489456"/>
            <a:ext cx="34230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Misconfigured access controls and security groups </a:t>
            </a:r>
            <a:endParaRPr lang="en-US" sz="1046" dirty="0"/>
          </a:p>
        </p:txBody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4837714"/>
            <a:ext cx="142875" cy="142875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485775" y="4810925"/>
            <a:ext cx="352689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Insecure APIs and weak authentication mechanisms </a:t>
            </a:r>
            <a:endParaRPr lang="en-US" sz="1046" dirty="0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3438" y="885825"/>
            <a:ext cx="4214813" cy="2500313"/>
          </a:xfrm>
          <a:prstGeom prst="rect">
            <a:avLst/>
          </a:prstGeom>
        </p:spPr>
      </p:pic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3438" y="3671888"/>
            <a:ext cx="3793331" cy="1785938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8870361" y="5429250"/>
            <a:ext cx="1307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</a:t>
            </a:r>
            <a:endParaRPr lang="en-US" sz="837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38647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Container Security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910538"/>
            <a:ext cx="1450718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Containerization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285875"/>
            <a:ext cx="178594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1494" y="1259086"/>
            <a:ext cx="384864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Containers package application code, dependencies, and 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285750" y="1473398"/>
            <a:ext cx="181336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runtime into isolated units. 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285750" y="1785938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Security Challenges</a:t>
            </a:r>
            <a:endParaRPr lang="en-US" sz="1350" dirty="0"/>
          </a:p>
        </p:txBody>
      </p:sp>
      <p:sp>
        <p:nvSpPr>
          <p:cNvPr id="9" name="Shape 5"/>
          <p:cNvSpPr/>
          <p:nvPr/>
        </p:nvSpPr>
        <p:spPr>
          <a:xfrm>
            <a:off x="285750" y="2150269"/>
            <a:ext cx="285750" cy="285750"/>
          </a:xfrm>
          <a:prstGeom prst="ellipse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75" y="2235994"/>
            <a:ext cx="114300" cy="1143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78656" y="2157413"/>
            <a:ext cx="151506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Container Image Scanning</a:t>
            </a:r>
            <a:endParaRPr lang="en-US" sz="837" dirty="0"/>
          </a:p>
        </p:txBody>
      </p:sp>
      <p:sp>
        <p:nvSpPr>
          <p:cNvPr id="12" name="Text 7"/>
          <p:cNvSpPr/>
          <p:nvPr/>
        </p:nvSpPr>
        <p:spPr>
          <a:xfrm>
            <a:off x="2193717" y="2157413"/>
            <a:ext cx="22585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Detect vulnerabilities in base images and </a:t>
            </a:r>
            <a:endParaRPr lang="en-US" sz="837" dirty="0"/>
          </a:p>
        </p:txBody>
      </p:sp>
      <p:sp>
        <p:nvSpPr>
          <p:cNvPr id="13" name="Text 8"/>
          <p:cNvSpPr/>
          <p:nvPr/>
        </p:nvSpPr>
        <p:spPr>
          <a:xfrm>
            <a:off x="678656" y="2328863"/>
            <a:ext cx="183474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dependencies before deployment. </a:t>
            </a:r>
            <a:endParaRPr lang="en-US" sz="837" dirty="0"/>
          </a:p>
        </p:txBody>
      </p:sp>
      <p:sp>
        <p:nvSpPr>
          <p:cNvPr id="14" name="Shape 9"/>
          <p:cNvSpPr/>
          <p:nvPr/>
        </p:nvSpPr>
        <p:spPr>
          <a:xfrm>
            <a:off x="285750" y="2600325"/>
            <a:ext cx="285750" cy="285750"/>
          </a:xfrm>
          <a:prstGeom prst="ellipse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75" y="2686050"/>
            <a:ext cx="114300" cy="11430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678656" y="2607469"/>
            <a:ext cx="98539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Runtime Security</a:t>
            </a:r>
            <a:endParaRPr lang="en-US" sz="837" dirty="0"/>
          </a:p>
        </p:txBody>
      </p:sp>
      <p:sp>
        <p:nvSpPr>
          <p:cNvPr id="17" name="Text 11"/>
          <p:cNvSpPr/>
          <p:nvPr/>
        </p:nvSpPr>
        <p:spPr>
          <a:xfrm>
            <a:off x="1664047" y="2607469"/>
            <a:ext cx="268261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Monitor container behavior, enforce policies, and </a:t>
            </a:r>
            <a:endParaRPr lang="en-US" sz="837" dirty="0"/>
          </a:p>
        </p:txBody>
      </p:sp>
      <p:sp>
        <p:nvSpPr>
          <p:cNvPr id="18" name="Text 12"/>
          <p:cNvSpPr/>
          <p:nvPr/>
        </p:nvSpPr>
        <p:spPr>
          <a:xfrm>
            <a:off x="678656" y="2778919"/>
            <a:ext cx="188893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detect anomalies during execution. </a:t>
            </a:r>
            <a:endParaRPr lang="en-US" sz="837" dirty="0"/>
          </a:p>
        </p:txBody>
      </p:sp>
      <p:sp>
        <p:nvSpPr>
          <p:cNvPr id="19" name="Shape 13"/>
          <p:cNvSpPr/>
          <p:nvPr/>
        </p:nvSpPr>
        <p:spPr>
          <a:xfrm>
            <a:off x="285750" y="3050381"/>
            <a:ext cx="285750" cy="285750"/>
          </a:xfrm>
          <a:prstGeom prst="ellipse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188" y="3136106"/>
            <a:ext cx="142875" cy="11430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678656" y="3057525"/>
            <a:ext cx="83074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Access Control</a:t>
            </a:r>
            <a:endParaRPr lang="en-US" sz="837" dirty="0"/>
          </a:p>
        </p:txBody>
      </p:sp>
      <p:sp>
        <p:nvSpPr>
          <p:cNvPr id="22" name="Text 15"/>
          <p:cNvSpPr/>
          <p:nvPr/>
        </p:nvSpPr>
        <p:spPr>
          <a:xfrm>
            <a:off x="1509396" y="3057525"/>
            <a:ext cx="27079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Implement least privilege principles for container </a:t>
            </a:r>
            <a:endParaRPr lang="en-US" sz="837" dirty="0"/>
          </a:p>
        </p:txBody>
      </p:sp>
      <p:sp>
        <p:nvSpPr>
          <p:cNvPr id="23" name="Text 16"/>
          <p:cNvSpPr/>
          <p:nvPr/>
        </p:nvSpPr>
        <p:spPr>
          <a:xfrm>
            <a:off x="678656" y="3228975"/>
            <a:ext cx="191477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access and orchestration platforms. </a:t>
            </a:r>
            <a:endParaRPr lang="en-US" sz="837" dirty="0"/>
          </a:p>
        </p:txBody>
      </p:sp>
      <p:sp>
        <p:nvSpPr>
          <p:cNvPr id="24" name="Shape 17"/>
          <p:cNvSpPr/>
          <p:nvPr/>
        </p:nvSpPr>
        <p:spPr>
          <a:xfrm>
            <a:off x="285750" y="3500438"/>
            <a:ext cx="285750" cy="285750"/>
          </a:xfrm>
          <a:prstGeom prst="ellipse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188" y="3586163"/>
            <a:ext cx="142875" cy="114300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678656" y="3507581"/>
            <a:ext cx="133789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Network Segmentation</a:t>
            </a:r>
            <a:endParaRPr lang="en-US" sz="837" dirty="0"/>
          </a:p>
        </p:txBody>
      </p:sp>
      <p:sp>
        <p:nvSpPr>
          <p:cNvPr id="27" name="Text 19"/>
          <p:cNvSpPr/>
          <p:nvPr/>
        </p:nvSpPr>
        <p:spPr>
          <a:xfrm>
            <a:off x="2016547" y="3507581"/>
            <a:ext cx="234030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Isolate container networks and implement </a:t>
            </a:r>
            <a:endParaRPr lang="en-US" sz="837" dirty="0"/>
          </a:p>
        </p:txBody>
      </p:sp>
      <p:sp>
        <p:nvSpPr>
          <p:cNvPr id="28" name="Text 20"/>
          <p:cNvSpPr/>
          <p:nvPr/>
        </p:nvSpPr>
        <p:spPr>
          <a:xfrm>
            <a:off x="678656" y="3679031"/>
            <a:ext cx="167610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proper ingress/egress controls. </a:t>
            </a:r>
            <a:endParaRPr lang="en-US" sz="837" dirty="0"/>
          </a:p>
        </p:txBody>
      </p:sp>
      <p:pic>
        <p:nvPicPr>
          <p:cNvPr id="2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4178" y="885825"/>
            <a:ext cx="3793331" cy="1786021"/>
          </a:xfrm>
          <a:prstGeom prst="rect">
            <a:avLst/>
          </a:prstGeom>
        </p:spPr>
      </p:pic>
      <p:pic>
        <p:nvPicPr>
          <p:cNvPr id="3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43438" y="2957596"/>
            <a:ext cx="4214813" cy="2143125"/>
          </a:xfrm>
          <a:prstGeom prst="rect">
            <a:avLst/>
          </a:prstGeom>
        </p:spPr>
      </p:pic>
      <p:sp>
        <p:nvSpPr>
          <p:cNvPr id="31" name="Text 21"/>
          <p:cNvSpPr/>
          <p:nvPr/>
        </p:nvSpPr>
        <p:spPr>
          <a:xfrm>
            <a:off x="8870361" y="5072146"/>
            <a:ext cx="1307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21</a:t>
            </a:r>
            <a:endParaRPr lang="en-US" sz="837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435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API Security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214813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Common API Vulnerabilities (OWASP API Security Top 10)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285750" y="1507331"/>
            <a:ext cx="4214813" cy="1025826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285750" y="1507331"/>
            <a:ext cx="28575" cy="1025826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1650206"/>
            <a:ext cx="178594" cy="1428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28650" y="1623417"/>
            <a:ext cx="289380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API1: Broken Object Level Authorization </a:t>
            </a:r>
            <a:endParaRPr lang="en-US" sz="1046" dirty="0"/>
          </a:p>
        </p:txBody>
      </p:sp>
      <p:sp>
        <p:nvSpPr>
          <p:cNvPr id="9" name="Text 5"/>
          <p:cNvSpPr/>
          <p:nvPr/>
        </p:nvSpPr>
        <p:spPr>
          <a:xfrm>
            <a:off x="392906" y="1885950"/>
            <a:ext cx="4000500" cy="54005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APIs often expose endpoints that handle object identifiers, creating a wide attack surface for object level access control issues. </a:t>
            </a:r>
            <a:endParaRPr lang="en-US" sz="942" dirty="0"/>
          </a:p>
        </p:txBody>
      </p:sp>
      <p:sp>
        <p:nvSpPr>
          <p:cNvPr id="10" name="Shape 6"/>
          <p:cNvSpPr/>
          <p:nvPr/>
        </p:nvSpPr>
        <p:spPr>
          <a:xfrm>
            <a:off x="285750" y="2640313"/>
            <a:ext cx="4214813" cy="1025826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7"/>
          <p:cNvSpPr/>
          <p:nvPr/>
        </p:nvSpPr>
        <p:spPr>
          <a:xfrm>
            <a:off x="285750" y="2640313"/>
            <a:ext cx="28575" cy="1025826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6" y="2783188"/>
            <a:ext cx="142875" cy="14287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92931" y="2756399"/>
            <a:ext cx="207099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API2: Broken Authentication </a:t>
            </a:r>
            <a:endParaRPr lang="en-US" sz="1046" dirty="0"/>
          </a:p>
        </p:txBody>
      </p:sp>
      <p:sp>
        <p:nvSpPr>
          <p:cNvPr id="14" name="Text 9"/>
          <p:cNvSpPr/>
          <p:nvPr/>
        </p:nvSpPr>
        <p:spPr>
          <a:xfrm>
            <a:off x="392906" y="3018932"/>
            <a:ext cx="4000500" cy="54005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Authentication mechanisms are often implemented incorrectly, allowing attackers to compromise tokens or exploit implementation flaws. </a:t>
            </a:r>
            <a:endParaRPr lang="en-US" sz="942" dirty="0"/>
          </a:p>
        </p:txBody>
      </p:sp>
      <p:sp>
        <p:nvSpPr>
          <p:cNvPr id="15" name="Text 10"/>
          <p:cNvSpPr/>
          <p:nvPr/>
        </p:nvSpPr>
        <p:spPr>
          <a:xfrm>
            <a:off x="285750" y="3780439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Authentication &amp; Authorization for APIs</a:t>
            </a:r>
            <a:endParaRPr lang="en-US" sz="13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4180489"/>
            <a:ext cx="142875" cy="14287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485775" y="4153700"/>
            <a:ext cx="38440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Use industry standards: OAuth 2.0, OpenID Connect, JWT </a:t>
            </a:r>
            <a:endParaRPr lang="en-US" sz="1046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4501958"/>
            <a:ext cx="142875" cy="142875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485775" y="4475169"/>
            <a:ext cx="339685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Implement proper token validation and expiration </a:t>
            </a:r>
            <a:endParaRPr lang="en-US" sz="1046" dirty="0"/>
          </a:p>
        </p:txBody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1890" y="551882"/>
            <a:ext cx="1517907" cy="2143069"/>
          </a:xfrm>
          <a:prstGeom prst="rect">
            <a:avLst/>
          </a:prstGeom>
        </p:spPr>
      </p:pic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3080" y="2756399"/>
            <a:ext cx="4214813" cy="2143125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8870361" y="5429194"/>
            <a:ext cx="1307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22</a:t>
            </a:r>
            <a:endParaRPr lang="en-US" sz="837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435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Privacy and Protection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Regulatory Landscape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285750" y="1250156"/>
            <a:ext cx="285750" cy="285750"/>
          </a:xfrm>
          <a:prstGeom prst="ellipse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5" y="1335881"/>
            <a:ext cx="114300" cy="1143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8656" y="1257300"/>
            <a:ext cx="24526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GDPR (General Data Protection Regulation)</a:t>
            </a: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3131307" y="1257300"/>
            <a:ext cx="123067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EU regulation on data 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678656" y="1428750"/>
            <a:ext cx="368994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protection and privacy, with strict requirements for consent and data </a:t>
            </a:r>
            <a:endParaRPr lang="en-US" sz="837" dirty="0"/>
          </a:p>
        </p:txBody>
      </p:sp>
      <p:sp>
        <p:nvSpPr>
          <p:cNvPr id="10" name="Text 6"/>
          <p:cNvSpPr/>
          <p:nvPr/>
        </p:nvSpPr>
        <p:spPr>
          <a:xfrm>
            <a:off x="678656" y="1600200"/>
            <a:ext cx="75977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subject rights. </a:t>
            </a:r>
            <a:endParaRPr lang="en-US" sz="837" dirty="0"/>
          </a:p>
        </p:txBody>
      </p:sp>
      <p:sp>
        <p:nvSpPr>
          <p:cNvPr id="11" name="Shape 7"/>
          <p:cNvSpPr/>
          <p:nvPr/>
        </p:nvSpPr>
        <p:spPr>
          <a:xfrm>
            <a:off x="285750" y="1871663"/>
            <a:ext cx="285750" cy="285750"/>
          </a:xfrm>
          <a:prstGeom prst="ellipse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31" y="1957388"/>
            <a:ext cx="128588" cy="1143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78656" y="1878806"/>
            <a:ext cx="25740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CCPA/CPRA (California Consumer Privacy Act)</a:t>
            </a:r>
            <a:endParaRPr lang="en-US" sz="837" dirty="0"/>
          </a:p>
        </p:txBody>
      </p:sp>
      <p:sp>
        <p:nvSpPr>
          <p:cNvPr id="14" name="Text 9"/>
          <p:cNvSpPr/>
          <p:nvPr/>
        </p:nvSpPr>
        <p:spPr>
          <a:xfrm>
            <a:off x="3252694" y="1878806"/>
            <a:ext cx="89531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Gives California </a:t>
            </a:r>
            <a:endParaRPr lang="en-US" sz="837" dirty="0"/>
          </a:p>
        </p:txBody>
      </p:sp>
      <p:sp>
        <p:nvSpPr>
          <p:cNvPr id="15" name="Text 10"/>
          <p:cNvSpPr/>
          <p:nvPr/>
        </p:nvSpPr>
        <p:spPr>
          <a:xfrm>
            <a:off x="678656" y="2050256"/>
            <a:ext cx="258500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residents rights over their personal information. </a:t>
            </a:r>
            <a:endParaRPr lang="en-US" sz="837" dirty="0"/>
          </a:p>
        </p:txBody>
      </p:sp>
      <p:sp>
        <p:nvSpPr>
          <p:cNvPr id="16" name="Shape 11"/>
          <p:cNvSpPr/>
          <p:nvPr/>
        </p:nvSpPr>
        <p:spPr>
          <a:xfrm>
            <a:off x="285750" y="2321719"/>
            <a:ext cx="285750" cy="285750"/>
          </a:xfrm>
          <a:prstGeom prst="ellipse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331" y="2407444"/>
            <a:ext cx="128588" cy="11430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78656" y="2328863"/>
            <a:ext cx="340249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HIPAA (Health Insurance Portability and Accountability Act)</a:t>
            </a:r>
            <a:endParaRPr lang="en-US" sz="837" dirty="0"/>
          </a:p>
        </p:txBody>
      </p:sp>
      <p:sp>
        <p:nvSpPr>
          <p:cNvPr id="19" name="Text 13"/>
          <p:cNvSpPr/>
          <p:nvPr/>
        </p:nvSpPr>
        <p:spPr>
          <a:xfrm>
            <a:off x="4081146" y="2328863"/>
            <a:ext cx="3064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</a:t>
            </a:r>
            <a:endParaRPr lang="en-US" sz="837" dirty="0"/>
          </a:p>
        </p:txBody>
      </p:sp>
      <p:sp>
        <p:nvSpPr>
          <p:cNvPr id="20" name="Text 14"/>
          <p:cNvSpPr/>
          <p:nvPr/>
        </p:nvSpPr>
        <p:spPr>
          <a:xfrm>
            <a:off x="678656" y="2500313"/>
            <a:ext cx="292815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Protects sensitive patient health information in the US. </a:t>
            </a:r>
            <a:endParaRPr lang="en-US" sz="837" dirty="0"/>
          </a:p>
        </p:txBody>
      </p:sp>
      <p:sp>
        <p:nvSpPr>
          <p:cNvPr id="21" name="Text 15"/>
          <p:cNvSpPr/>
          <p:nvPr/>
        </p:nvSpPr>
        <p:spPr>
          <a:xfrm>
            <a:off x="285750" y="2778919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Protection Techniques</a:t>
            </a:r>
            <a:endParaRPr lang="en-US" sz="1350" dirty="0"/>
          </a:p>
        </p:txBody>
      </p:sp>
      <p:sp>
        <p:nvSpPr>
          <p:cNvPr id="22" name="Shape 16"/>
          <p:cNvSpPr/>
          <p:nvPr/>
        </p:nvSpPr>
        <p:spPr>
          <a:xfrm>
            <a:off x="285750" y="3143250"/>
            <a:ext cx="4214813" cy="514350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Shape 17"/>
          <p:cNvSpPr/>
          <p:nvPr/>
        </p:nvSpPr>
        <p:spPr>
          <a:xfrm>
            <a:off x="285750" y="3143250"/>
            <a:ext cx="28575" cy="514350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475" y="3257550"/>
            <a:ext cx="100013" cy="114300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528638" y="3236119"/>
            <a:ext cx="61746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Encryption</a:t>
            </a:r>
            <a:endParaRPr lang="en-US" sz="837" dirty="0"/>
          </a:p>
        </p:txBody>
      </p:sp>
      <p:sp>
        <p:nvSpPr>
          <p:cNvPr id="26" name="Text 19"/>
          <p:cNvSpPr/>
          <p:nvPr/>
        </p:nvSpPr>
        <p:spPr>
          <a:xfrm>
            <a:off x="1146097" y="3236119"/>
            <a:ext cx="270262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Protecting data at rest and in transit using strong </a:t>
            </a:r>
            <a:endParaRPr lang="en-US" sz="837" dirty="0"/>
          </a:p>
        </p:txBody>
      </p:sp>
      <p:sp>
        <p:nvSpPr>
          <p:cNvPr id="27" name="Text 20"/>
          <p:cNvSpPr/>
          <p:nvPr/>
        </p:nvSpPr>
        <p:spPr>
          <a:xfrm>
            <a:off x="371475" y="3407569"/>
            <a:ext cx="121993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encryption algorithms. </a:t>
            </a:r>
            <a:endParaRPr lang="en-US" sz="837" dirty="0"/>
          </a:p>
        </p:txBody>
      </p:sp>
      <p:sp>
        <p:nvSpPr>
          <p:cNvPr id="28" name="Shape 21"/>
          <p:cNvSpPr/>
          <p:nvPr/>
        </p:nvSpPr>
        <p:spPr>
          <a:xfrm>
            <a:off x="285750" y="3743325"/>
            <a:ext cx="4214813" cy="514350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9" name="Shape 22"/>
          <p:cNvSpPr/>
          <p:nvPr/>
        </p:nvSpPr>
        <p:spPr>
          <a:xfrm>
            <a:off x="285750" y="3743325"/>
            <a:ext cx="28575" cy="514350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0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475" y="3857625"/>
            <a:ext cx="128588" cy="114300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557213" y="3836194"/>
            <a:ext cx="78879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Masking</a:t>
            </a:r>
            <a:endParaRPr lang="en-US" sz="837" dirty="0"/>
          </a:p>
        </p:txBody>
      </p:sp>
      <p:sp>
        <p:nvSpPr>
          <p:cNvPr id="32" name="Text 24"/>
          <p:cNvSpPr/>
          <p:nvPr/>
        </p:nvSpPr>
        <p:spPr>
          <a:xfrm>
            <a:off x="1346011" y="3836194"/>
            <a:ext cx="270753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Hiding sensitive data with modified content while </a:t>
            </a:r>
            <a:endParaRPr lang="en-US" sz="837" dirty="0"/>
          </a:p>
        </p:txBody>
      </p:sp>
      <p:sp>
        <p:nvSpPr>
          <p:cNvPr id="33" name="Text 25"/>
          <p:cNvSpPr/>
          <p:nvPr/>
        </p:nvSpPr>
        <p:spPr>
          <a:xfrm>
            <a:off x="371475" y="4007644"/>
            <a:ext cx="107535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maintaining format. </a:t>
            </a:r>
            <a:endParaRPr lang="en-US" sz="837" dirty="0"/>
          </a:p>
        </p:txBody>
      </p:sp>
      <p:pic>
        <p:nvPicPr>
          <p:cNvPr id="34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64122" y="885825"/>
            <a:ext cx="3173416" cy="2143097"/>
          </a:xfrm>
          <a:prstGeom prst="rect">
            <a:avLst/>
          </a:prstGeom>
        </p:spPr>
      </p:pic>
      <p:pic>
        <p:nvPicPr>
          <p:cNvPr id="35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43438" y="3314672"/>
            <a:ext cx="4214813" cy="2143125"/>
          </a:xfrm>
          <a:prstGeom prst="rect">
            <a:avLst/>
          </a:prstGeom>
        </p:spPr>
      </p:pic>
      <p:sp>
        <p:nvSpPr>
          <p:cNvPr id="36" name="Text 26"/>
          <p:cNvSpPr/>
          <p:nvPr/>
        </p:nvSpPr>
        <p:spPr>
          <a:xfrm>
            <a:off x="8870361" y="5429222"/>
            <a:ext cx="1307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23</a:t>
            </a:r>
            <a:endParaRPr lang="en-US" sz="837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09211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Incident Response Planning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Importance of a Well-Defined IR Plan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285875"/>
            <a:ext cx="142875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85775" y="1259086"/>
            <a:ext cx="341928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 structured approach to address and manage the 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285750" y="1473398"/>
            <a:ext cx="27927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aftermath of security breaches or attacks. 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285750" y="1785938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Phases of Incident Response</a:t>
            </a:r>
            <a:endParaRPr lang="en-US" sz="1350" dirty="0"/>
          </a:p>
        </p:txBody>
      </p:sp>
      <p:sp>
        <p:nvSpPr>
          <p:cNvPr id="9" name="Shape 5"/>
          <p:cNvSpPr/>
          <p:nvPr/>
        </p:nvSpPr>
        <p:spPr>
          <a:xfrm>
            <a:off x="285750" y="2150269"/>
            <a:ext cx="4214813" cy="720068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6"/>
          <p:cNvSpPr/>
          <p:nvPr/>
        </p:nvSpPr>
        <p:spPr>
          <a:xfrm>
            <a:off x="371475" y="2381715"/>
            <a:ext cx="257175" cy="257175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7"/>
          <p:cNvSpPr/>
          <p:nvPr/>
        </p:nvSpPr>
        <p:spPr>
          <a:xfrm>
            <a:off x="371475" y="2381715"/>
            <a:ext cx="25717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12" name="Text 8"/>
          <p:cNvSpPr/>
          <p:nvPr/>
        </p:nvSpPr>
        <p:spPr>
          <a:xfrm>
            <a:off x="735806" y="2235994"/>
            <a:ext cx="367903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Preparation</a:t>
            </a:r>
            <a:endParaRPr lang="en-US" sz="942" dirty="0"/>
          </a:p>
        </p:txBody>
      </p:sp>
      <p:sp>
        <p:nvSpPr>
          <p:cNvPr id="13" name="Text 9"/>
          <p:cNvSpPr/>
          <p:nvPr/>
        </p:nvSpPr>
        <p:spPr>
          <a:xfrm>
            <a:off x="735806" y="2464594"/>
            <a:ext cx="3679031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Develop policies, response procedures, and communication strategies.</a:t>
            </a:r>
            <a:endParaRPr lang="en-US" sz="837" dirty="0"/>
          </a:p>
        </p:txBody>
      </p:sp>
      <p:sp>
        <p:nvSpPr>
          <p:cNvPr id="14" name="Shape 10"/>
          <p:cNvSpPr/>
          <p:nvPr/>
        </p:nvSpPr>
        <p:spPr>
          <a:xfrm>
            <a:off x="285750" y="2977493"/>
            <a:ext cx="4214813" cy="720068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11"/>
          <p:cNvSpPr/>
          <p:nvPr/>
        </p:nvSpPr>
        <p:spPr>
          <a:xfrm>
            <a:off x="371475" y="3208939"/>
            <a:ext cx="257175" cy="257175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2"/>
          <p:cNvSpPr/>
          <p:nvPr/>
        </p:nvSpPr>
        <p:spPr>
          <a:xfrm>
            <a:off x="371475" y="3208939"/>
            <a:ext cx="25717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17" name="Text 13"/>
          <p:cNvSpPr/>
          <p:nvPr/>
        </p:nvSpPr>
        <p:spPr>
          <a:xfrm>
            <a:off x="735806" y="3063218"/>
            <a:ext cx="367903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Identification</a:t>
            </a:r>
            <a:endParaRPr lang="en-US" sz="942" dirty="0"/>
          </a:p>
        </p:txBody>
      </p:sp>
      <p:sp>
        <p:nvSpPr>
          <p:cNvPr id="18" name="Text 14"/>
          <p:cNvSpPr/>
          <p:nvPr/>
        </p:nvSpPr>
        <p:spPr>
          <a:xfrm>
            <a:off x="735806" y="3291818"/>
            <a:ext cx="3679031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Detect and determine whether an incident has occurred and its scope.</a:t>
            </a:r>
            <a:endParaRPr lang="en-US" sz="837" dirty="0"/>
          </a:p>
        </p:txBody>
      </p:sp>
      <p:sp>
        <p:nvSpPr>
          <p:cNvPr id="19" name="Shape 15"/>
          <p:cNvSpPr/>
          <p:nvPr/>
        </p:nvSpPr>
        <p:spPr>
          <a:xfrm>
            <a:off x="285750" y="3804717"/>
            <a:ext cx="4214813" cy="560059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Shape 16"/>
          <p:cNvSpPr/>
          <p:nvPr/>
        </p:nvSpPr>
        <p:spPr>
          <a:xfrm>
            <a:off x="371475" y="3956159"/>
            <a:ext cx="257175" cy="257175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7"/>
          <p:cNvSpPr/>
          <p:nvPr/>
        </p:nvSpPr>
        <p:spPr>
          <a:xfrm>
            <a:off x="371475" y="3956159"/>
            <a:ext cx="25717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22" name="Text 18"/>
          <p:cNvSpPr/>
          <p:nvPr/>
        </p:nvSpPr>
        <p:spPr>
          <a:xfrm>
            <a:off x="735806" y="3890442"/>
            <a:ext cx="367903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Containment</a:t>
            </a:r>
            <a:endParaRPr lang="en-US" sz="942" dirty="0"/>
          </a:p>
        </p:txBody>
      </p:sp>
      <p:sp>
        <p:nvSpPr>
          <p:cNvPr id="23" name="Text 19"/>
          <p:cNvSpPr/>
          <p:nvPr/>
        </p:nvSpPr>
        <p:spPr>
          <a:xfrm>
            <a:off x="735806" y="4119042"/>
            <a:ext cx="3679031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Limit the damage and prevent further damage from occurring.</a:t>
            </a:r>
            <a:endParaRPr lang="en-US" sz="837" dirty="0"/>
          </a:p>
        </p:txBody>
      </p:sp>
      <p:sp>
        <p:nvSpPr>
          <p:cNvPr id="24" name="Shape 20"/>
          <p:cNvSpPr/>
          <p:nvPr/>
        </p:nvSpPr>
        <p:spPr>
          <a:xfrm>
            <a:off x="285750" y="4471932"/>
            <a:ext cx="4214813" cy="560059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Shape 21"/>
          <p:cNvSpPr/>
          <p:nvPr/>
        </p:nvSpPr>
        <p:spPr>
          <a:xfrm>
            <a:off x="371475" y="4623374"/>
            <a:ext cx="257175" cy="257175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6" name="Text 22"/>
          <p:cNvSpPr/>
          <p:nvPr/>
        </p:nvSpPr>
        <p:spPr>
          <a:xfrm>
            <a:off x="371475" y="4623374"/>
            <a:ext cx="25717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37" dirty="0"/>
          </a:p>
        </p:txBody>
      </p:sp>
      <p:sp>
        <p:nvSpPr>
          <p:cNvPr id="27" name="Text 23"/>
          <p:cNvSpPr/>
          <p:nvPr/>
        </p:nvSpPr>
        <p:spPr>
          <a:xfrm>
            <a:off x="735806" y="4557657"/>
            <a:ext cx="367903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Eradication &amp; Recovery</a:t>
            </a:r>
            <a:endParaRPr lang="en-US" sz="942" dirty="0"/>
          </a:p>
        </p:txBody>
      </p:sp>
      <p:sp>
        <p:nvSpPr>
          <p:cNvPr id="28" name="Text 24"/>
          <p:cNvSpPr/>
          <p:nvPr/>
        </p:nvSpPr>
        <p:spPr>
          <a:xfrm>
            <a:off x="735806" y="4786257"/>
            <a:ext cx="3679031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Remove the threat and restore systems to normal operation.</a:t>
            </a:r>
            <a:endParaRPr lang="en-US" sz="837" dirty="0"/>
          </a:p>
        </p:txBody>
      </p:sp>
      <p:sp>
        <p:nvSpPr>
          <p:cNvPr id="29" name="Shape 25"/>
          <p:cNvSpPr/>
          <p:nvPr/>
        </p:nvSpPr>
        <p:spPr>
          <a:xfrm>
            <a:off x="285750" y="5139147"/>
            <a:ext cx="4214813" cy="560059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0" name="Shape 26"/>
          <p:cNvSpPr/>
          <p:nvPr/>
        </p:nvSpPr>
        <p:spPr>
          <a:xfrm>
            <a:off x="371475" y="5290589"/>
            <a:ext cx="257175" cy="257175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1" name="Text 27"/>
          <p:cNvSpPr/>
          <p:nvPr/>
        </p:nvSpPr>
        <p:spPr>
          <a:xfrm>
            <a:off x="371475" y="5290589"/>
            <a:ext cx="25717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837" dirty="0"/>
          </a:p>
        </p:txBody>
      </p:sp>
      <p:sp>
        <p:nvSpPr>
          <p:cNvPr id="32" name="Text 28"/>
          <p:cNvSpPr/>
          <p:nvPr/>
        </p:nvSpPr>
        <p:spPr>
          <a:xfrm>
            <a:off x="735806" y="5224872"/>
            <a:ext cx="367903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Post-Incident Analysis</a:t>
            </a:r>
            <a:endParaRPr lang="en-US" sz="942" dirty="0"/>
          </a:p>
        </p:txBody>
      </p:sp>
      <p:sp>
        <p:nvSpPr>
          <p:cNvPr id="33" name="Text 29"/>
          <p:cNvSpPr/>
          <p:nvPr/>
        </p:nvSpPr>
        <p:spPr>
          <a:xfrm>
            <a:off x="735806" y="5453472"/>
            <a:ext cx="3679031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Document lessons learned and improve future response.</a:t>
            </a:r>
            <a:endParaRPr lang="en-US" sz="837" dirty="0"/>
          </a:p>
        </p:txBody>
      </p:sp>
      <p:pic>
        <p:nvPicPr>
          <p:cNvPr id="3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4178" y="1064782"/>
            <a:ext cx="3793331" cy="2133749"/>
          </a:xfrm>
          <a:prstGeom prst="rect">
            <a:avLst/>
          </a:prstGeom>
        </p:spPr>
      </p:pic>
      <p:pic>
        <p:nvPicPr>
          <p:cNvPr id="3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3438" y="3484280"/>
            <a:ext cx="4214813" cy="2143125"/>
          </a:xfrm>
          <a:prstGeom prst="rect">
            <a:avLst/>
          </a:prstGeom>
        </p:spPr>
      </p:pic>
      <p:sp>
        <p:nvSpPr>
          <p:cNvPr id="36" name="Text 30"/>
          <p:cNvSpPr/>
          <p:nvPr/>
        </p:nvSpPr>
        <p:spPr>
          <a:xfrm>
            <a:off x="8870361" y="5777787"/>
            <a:ext cx="1307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24</a:t>
            </a:r>
            <a:endParaRPr lang="en-US" sz="837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600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Security Metrics and Reporting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Security Performance Indicators (KPIs)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285875"/>
            <a:ext cx="142875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2945" y="1259086"/>
            <a:ext cx="248504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Vulnerability Management Metrics</a:t>
            </a:r>
            <a:endParaRPr lang="en-US" sz="1046" dirty="0"/>
          </a:p>
        </p:txBody>
      </p:sp>
      <p:sp>
        <p:nvSpPr>
          <p:cNvPr id="7" name="Shape 3"/>
          <p:cNvSpPr/>
          <p:nvPr/>
        </p:nvSpPr>
        <p:spPr>
          <a:xfrm>
            <a:off x="285750" y="1571625"/>
            <a:ext cx="1514838" cy="285750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4"/>
          <p:cNvSpPr/>
          <p:nvPr/>
        </p:nvSpPr>
        <p:spPr>
          <a:xfrm>
            <a:off x="285750" y="1571625"/>
            <a:ext cx="1514838" cy="285750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Mean Time to Remediate</a:t>
            </a:r>
            <a:endParaRPr lang="en-US" sz="837" dirty="0"/>
          </a:p>
        </p:txBody>
      </p:sp>
      <p:sp>
        <p:nvSpPr>
          <p:cNvPr id="9" name="Shape 5"/>
          <p:cNvSpPr/>
          <p:nvPr/>
        </p:nvSpPr>
        <p:spPr>
          <a:xfrm>
            <a:off x="1872025" y="1571625"/>
            <a:ext cx="1273541" cy="285750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6"/>
          <p:cNvSpPr/>
          <p:nvPr/>
        </p:nvSpPr>
        <p:spPr>
          <a:xfrm>
            <a:off x="1872025" y="1571625"/>
            <a:ext cx="1273541" cy="285750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Vulnerability Density</a:t>
            </a:r>
            <a:endParaRPr lang="en-US" sz="837" dirty="0"/>
          </a:p>
        </p:txBody>
      </p:sp>
      <p:sp>
        <p:nvSpPr>
          <p:cNvPr id="11" name="Shape 7"/>
          <p:cNvSpPr/>
          <p:nvPr/>
        </p:nvSpPr>
        <p:spPr>
          <a:xfrm>
            <a:off x="3217004" y="1571625"/>
            <a:ext cx="1006655" cy="285750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8"/>
          <p:cNvSpPr/>
          <p:nvPr/>
        </p:nvSpPr>
        <p:spPr>
          <a:xfrm>
            <a:off x="3217004" y="1571625"/>
            <a:ext cx="1006655" cy="285750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Patch Coverage</a:t>
            </a:r>
            <a:endParaRPr lang="en-US" sz="837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035969"/>
            <a:ext cx="125016" cy="1428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05085" y="2009180"/>
            <a:ext cx="204141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Secure Development Metrics</a:t>
            </a:r>
            <a:endParaRPr lang="en-US" sz="1046" dirty="0"/>
          </a:p>
        </p:txBody>
      </p:sp>
      <p:sp>
        <p:nvSpPr>
          <p:cNvPr id="15" name="Shape 10"/>
          <p:cNvSpPr/>
          <p:nvPr/>
        </p:nvSpPr>
        <p:spPr>
          <a:xfrm>
            <a:off x="285750" y="2321719"/>
            <a:ext cx="1194457" cy="285750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1"/>
          <p:cNvSpPr/>
          <p:nvPr/>
        </p:nvSpPr>
        <p:spPr>
          <a:xfrm>
            <a:off x="285750" y="2321719"/>
            <a:ext cx="1194457" cy="285750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Security Debt Ratio</a:t>
            </a:r>
            <a:endParaRPr lang="en-US" sz="837" dirty="0"/>
          </a:p>
        </p:txBody>
      </p:sp>
      <p:sp>
        <p:nvSpPr>
          <p:cNvPr id="17" name="Shape 12"/>
          <p:cNvSpPr/>
          <p:nvPr/>
        </p:nvSpPr>
        <p:spPr>
          <a:xfrm>
            <a:off x="1551645" y="2321719"/>
            <a:ext cx="1381339" cy="285750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3"/>
          <p:cNvSpPr/>
          <p:nvPr/>
        </p:nvSpPr>
        <p:spPr>
          <a:xfrm>
            <a:off x="1551645" y="2321719"/>
            <a:ext cx="1381339" cy="285750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Security Test Coverage</a:t>
            </a:r>
            <a:endParaRPr lang="en-US" sz="837" dirty="0"/>
          </a:p>
        </p:txBody>
      </p:sp>
      <p:sp>
        <p:nvSpPr>
          <p:cNvPr id="19" name="Shape 14"/>
          <p:cNvSpPr/>
          <p:nvPr/>
        </p:nvSpPr>
        <p:spPr>
          <a:xfrm>
            <a:off x="285750" y="2678906"/>
            <a:ext cx="1918655" cy="285750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Text 15"/>
          <p:cNvSpPr/>
          <p:nvPr/>
        </p:nvSpPr>
        <p:spPr>
          <a:xfrm>
            <a:off x="285750" y="2678906"/>
            <a:ext cx="1918655" cy="285750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Security Requirements Coverage</a:t>
            </a:r>
            <a:endParaRPr lang="en-US" sz="837" dirty="0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143250"/>
            <a:ext cx="142875" cy="142875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522945" y="3116461"/>
            <a:ext cx="188352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Incident Response Metrics</a:t>
            </a:r>
            <a:endParaRPr lang="en-US" sz="1046" dirty="0"/>
          </a:p>
        </p:txBody>
      </p:sp>
      <p:sp>
        <p:nvSpPr>
          <p:cNvPr id="23" name="Shape 17"/>
          <p:cNvSpPr/>
          <p:nvPr/>
        </p:nvSpPr>
        <p:spPr>
          <a:xfrm>
            <a:off x="285750" y="3429000"/>
            <a:ext cx="1288052" cy="285750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Text 18"/>
          <p:cNvSpPr/>
          <p:nvPr/>
        </p:nvSpPr>
        <p:spPr>
          <a:xfrm>
            <a:off x="285750" y="3429000"/>
            <a:ext cx="1288052" cy="285750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Mean Time to Detect</a:t>
            </a:r>
            <a:endParaRPr lang="en-US" sz="837" dirty="0"/>
          </a:p>
        </p:txBody>
      </p:sp>
      <p:sp>
        <p:nvSpPr>
          <p:cNvPr id="25" name="Shape 19"/>
          <p:cNvSpPr/>
          <p:nvPr/>
        </p:nvSpPr>
        <p:spPr>
          <a:xfrm>
            <a:off x="1645239" y="3429000"/>
            <a:ext cx="1408993" cy="285750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6" name="Text 20"/>
          <p:cNvSpPr/>
          <p:nvPr/>
        </p:nvSpPr>
        <p:spPr>
          <a:xfrm>
            <a:off x="1645239" y="3429000"/>
            <a:ext cx="1408993" cy="285750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Mean Time to Respond</a:t>
            </a:r>
            <a:endParaRPr lang="en-US" sz="837" dirty="0"/>
          </a:p>
        </p:txBody>
      </p:sp>
      <p:sp>
        <p:nvSpPr>
          <p:cNvPr id="27" name="Shape 21"/>
          <p:cNvSpPr/>
          <p:nvPr/>
        </p:nvSpPr>
        <p:spPr>
          <a:xfrm>
            <a:off x="3125670" y="3429000"/>
            <a:ext cx="882532" cy="285750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8" name="Text 22"/>
          <p:cNvSpPr/>
          <p:nvPr/>
        </p:nvSpPr>
        <p:spPr>
          <a:xfrm>
            <a:off x="3125670" y="3429000"/>
            <a:ext cx="882532" cy="285750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Incident Rate</a:t>
            </a:r>
            <a:endParaRPr lang="en-US" sz="837" dirty="0"/>
          </a:p>
        </p:txBody>
      </p:sp>
      <p:sp>
        <p:nvSpPr>
          <p:cNvPr id="29" name="Text 23"/>
          <p:cNvSpPr/>
          <p:nvPr/>
        </p:nvSpPr>
        <p:spPr>
          <a:xfrm>
            <a:off x="285750" y="3857625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Reporting to Stakeholders</a:t>
            </a:r>
            <a:endParaRPr lang="en-US" sz="1350" dirty="0"/>
          </a:p>
        </p:txBody>
      </p:sp>
      <p:pic>
        <p:nvPicPr>
          <p:cNvPr id="3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4257675"/>
            <a:ext cx="142875" cy="142875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485775" y="4230886"/>
            <a:ext cx="389420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Tailor reports to different audiences (executives, technical </a:t>
            </a:r>
            <a:endParaRPr lang="en-US" sz="1046" dirty="0"/>
          </a:p>
        </p:txBody>
      </p:sp>
      <p:sp>
        <p:nvSpPr>
          <p:cNvPr id="32" name="Text 25"/>
          <p:cNvSpPr/>
          <p:nvPr/>
        </p:nvSpPr>
        <p:spPr>
          <a:xfrm>
            <a:off x="285750" y="4445198"/>
            <a:ext cx="130046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teams, compliance) </a:t>
            </a:r>
            <a:endParaRPr lang="en-US" sz="1046" dirty="0"/>
          </a:p>
        </p:txBody>
      </p:sp>
      <p:pic>
        <p:nvPicPr>
          <p:cNvPr id="33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4793456"/>
            <a:ext cx="142875" cy="142875"/>
          </a:xfrm>
          <a:prstGeom prst="rect">
            <a:avLst/>
          </a:prstGeom>
        </p:spPr>
      </p:pic>
      <p:sp>
        <p:nvSpPr>
          <p:cNvPr id="34" name="Text 26"/>
          <p:cNvSpPr/>
          <p:nvPr/>
        </p:nvSpPr>
        <p:spPr>
          <a:xfrm>
            <a:off x="485775" y="4766667"/>
            <a:ext cx="392420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Focus on trends and improvements rather than just point-</a:t>
            </a:r>
            <a:endParaRPr lang="en-US" sz="1046" dirty="0"/>
          </a:p>
        </p:txBody>
      </p:sp>
      <p:sp>
        <p:nvSpPr>
          <p:cNvPr id="35" name="Text 27"/>
          <p:cNvSpPr/>
          <p:nvPr/>
        </p:nvSpPr>
        <p:spPr>
          <a:xfrm>
            <a:off x="285750" y="4980980"/>
            <a:ext cx="81067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in-time data </a:t>
            </a:r>
            <a:endParaRPr lang="en-US" sz="1046" dirty="0"/>
          </a:p>
        </p:txBody>
      </p:sp>
      <p:pic>
        <p:nvPicPr>
          <p:cNvPr id="36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3438" y="885825"/>
            <a:ext cx="4214813" cy="2143125"/>
          </a:xfrm>
          <a:prstGeom prst="rect">
            <a:avLst/>
          </a:prstGeom>
        </p:spPr>
      </p:pic>
      <p:sp>
        <p:nvSpPr>
          <p:cNvPr id="37" name="Shape 28"/>
          <p:cNvSpPr/>
          <p:nvPr/>
        </p:nvSpPr>
        <p:spPr>
          <a:xfrm>
            <a:off x="4643438" y="3171825"/>
            <a:ext cx="4214813" cy="214312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8" name="Text 29"/>
          <p:cNvSpPr/>
          <p:nvPr/>
        </p:nvSpPr>
        <p:spPr>
          <a:xfrm>
            <a:off x="4750594" y="3278981"/>
            <a:ext cx="183482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Security Dashboard Example</a:t>
            </a:r>
            <a:endParaRPr lang="en-US" sz="942" dirty="0"/>
          </a:p>
        </p:txBody>
      </p:sp>
      <p:sp>
        <p:nvSpPr>
          <p:cNvPr id="39" name="Text 30"/>
          <p:cNvSpPr/>
          <p:nvPr/>
        </p:nvSpPr>
        <p:spPr>
          <a:xfrm>
            <a:off x="8330338" y="3300413"/>
            <a:ext cx="42075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July 2025</a:t>
            </a:r>
            <a:endParaRPr lang="en-US" sz="732" dirty="0"/>
          </a:p>
        </p:txBody>
      </p:sp>
      <p:sp>
        <p:nvSpPr>
          <p:cNvPr id="40" name="Shape 31"/>
          <p:cNvSpPr/>
          <p:nvPr/>
        </p:nvSpPr>
        <p:spPr>
          <a:xfrm>
            <a:off x="4750594" y="3579019"/>
            <a:ext cx="1200150" cy="735806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1" name="Text 32"/>
          <p:cNvSpPr/>
          <p:nvPr/>
        </p:nvSpPr>
        <p:spPr>
          <a:xfrm>
            <a:off x="4822031" y="3650456"/>
            <a:ext cx="105727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94%</a:t>
            </a:r>
            <a:endParaRPr lang="en-US" sz="1350" dirty="0"/>
          </a:p>
        </p:txBody>
      </p:sp>
      <p:sp>
        <p:nvSpPr>
          <p:cNvPr id="42" name="Text 33"/>
          <p:cNvSpPr/>
          <p:nvPr/>
        </p:nvSpPr>
        <p:spPr>
          <a:xfrm>
            <a:off x="4822031" y="3943350"/>
            <a:ext cx="1057275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Vulnerability Remediation Rate</a:t>
            </a:r>
            <a:endParaRPr lang="en-US" sz="732" dirty="0"/>
          </a:p>
        </p:txBody>
      </p:sp>
      <p:sp>
        <p:nvSpPr>
          <p:cNvPr id="43" name="Shape 34"/>
          <p:cNvSpPr/>
          <p:nvPr/>
        </p:nvSpPr>
        <p:spPr>
          <a:xfrm>
            <a:off x="6150769" y="3579019"/>
            <a:ext cx="1200150" cy="735806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4" name="Text 35"/>
          <p:cNvSpPr/>
          <p:nvPr/>
        </p:nvSpPr>
        <p:spPr>
          <a:xfrm>
            <a:off x="6222206" y="3650456"/>
            <a:ext cx="105727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66CC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2.3d</a:t>
            </a:r>
            <a:endParaRPr lang="en-US" sz="1350" dirty="0"/>
          </a:p>
        </p:txBody>
      </p:sp>
      <p:sp>
        <p:nvSpPr>
          <p:cNvPr id="45" name="Text 36"/>
          <p:cNvSpPr/>
          <p:nvPr/>
        </p:nvSpPr>
        <p:spPr>
          <a:xfrm>
            <a:off x="6222206" y="3943350"/>
            <a:ext cx="1057275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Mean Time to Remediate (Critical)</a:t>
            </a:r>
            <a:endParaRPr lang="en-US" sz="732" dirty="0"/>
          </a:p>
        </p:txBody>
      </p:sp>
      <p:sp>
        <p:nvSpPr>
          <p:cNvPr id="46" name="Shape 37"/>
          <p:cNvSpPr/>
          <p:nvPr/>
        </p:nvSpPr>
        <p:spPr>
          <a:xfrm>
            <a:off x="7550944" y="3579019"/>
            <a:ext cx="1200150" cy="735806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7" name="Text 38"/>
          <p:cNvSpPr/>
          <p:nvPr/>
        </p:nvSpPr>
        <p:spPr>
          <a:xfrm>
            <a:off x="7622381" y="3650456"/>
            <a:ext cx="105727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F99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12</a:t>
            </a:r>
            <a:endParaRPr lang="en-US" sz="1350" dirty="0"/>
          </a:p>
        </p:txBody>
      </p:sp>
      <p:sp>
        <p:nvSpPr>
          <p:cNvPr id="48" name="Text 39"/>
          <p:cNvSpPr/>
          <p:nvPr/>
        </p:nvSpPr>
        <p:spPr>
          <a:xfrm>
            <a:off x="7622381" y="3943350"/>
            <a:ext cx="1057275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Open Security Findings</a:t>
            </a:r>
            <a:endParaRPr lang="en-US" sz="732" dirty="0"/>
          </a:p>
        </p:txBody>
      </p:sp>
      <p:sp>
        <p:nvSpPr>
          <p:cNvPr id="49" name="Shape 40"/>
          <p:cNvSpPr/>
          <p:nvPr/>
        </p:nvSpPr>
        <p:spPr>
          <a:xfrm>
            <a:off x="4750594" y="4421981"/>
            <a:ext cx="4000500" cy="1214438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0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2031" y="4493419"/>
            <a:ext cx="3857625" cy="1071563"/>
          </a:xfrm>
          <a:prstGeom prst="rect">
            <a:avLst/>
          </a:prstGeom>
        </p:spPr>
      </p:pic>
      <p:sp>
        <p:nvSpPr>
          <p:cNvPr id="51" name="Text 41"/>
          <p:cNvSpPr/>
          <p:nvPr/>
        </p:nvSpPr>
        <p:spPr>
          <a:xfrm>
            <a:off x="8870361" y="5286375"/>
            <a:ext cx="1307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25</a:t>
            </a:r>
            <a:endParaRPr lang="en-US" sz="837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1723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Continuous Security Improvement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Feedback Loops in SSDLC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285875"/>
            <a:ext cx="142875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85775" y="1259086"/>
            <a:ext cx="373718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Continuous integration of security findings and lessons 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285750" y="1473398"/>
            <a:ext cx="293437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learned back into the development process. 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285750" y="1785938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Automation in Security Processes</a:t>
            </a:r>
            <a:endParaRPr lang="en-US" sz="1350" dirty="0"/>
          </a:p>
        </p:txBody>
      </p:sp>
      <p:sp>
        <p:nvSpPr>
          <p:cNvPr id="9" name="Shape 5"/>
          <p:cNvSpPr/>
          <p:nvPr/>
        </p:nvSpPr>
        <p:spPr>
          <a:xfrm>
            <a:off x="285750" y="2150269"/>
            <a:ext cx="285750" cy="285750"/>
          </a:xfrm>
          <a:prstGeom prst="ellipse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188" y="2235994"/>
            <a:ext cx="142875" cy="1143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78656" y="2157413"/>
            <a:ext cx="158476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Automated Security Testing</a:t>
            </a:r>
            <a:endParaRPr lang="en-US" sz="837" dirty="0"/>
          </a:p>
        </p:txBody>
      </p:sp>
      <p:sp>
        <p:nvSpPr>
          <p:cNvPr id="12" name="Text 7"/>
          <p:cNvSpPr/>
          <p:nvPr/>
        </p:nvSpPr>
        <p:spPr>
          <a:xfrm>
            <a:off x="2263425" y="2157413"/>
            <a:ext cx="19922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Integrate security testing into CI/CD </a:t>
            </a:r>
            <a:endParaRPr lang="en-US" sz="837" dirty="0"/>
          </a:p>
        </p:txBody>
      </p:sp>
      <p:sp>
        <p:nvSpPr>
          <p:cNvPr id="13" name="Text 8"/>
          <p:cNvSpPr/>
          <p:nvPr/>
        </p:nvSpPr>
        <p:spPr>
          <a:xfrm>
            <a:off x="678656" y="2328863"/>
            <a:ext cx="234407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pipelines for early and consistent detection. </a:t>
            </a:r>
            <a:endParaRPr lang="en-US" sz="837" dirty="0"/>
          </a:p>
        </p:txBody>
      </p:sp>
      <p:sp>
        <p:nvSpPr>
          <p:cNvPr id="14" name="Shape 9"/>
          <p:cNvSpPr/>
          <p:nvPr/>
        </p:nvSpPr>
        <p:spPr>
          <a:xfrm>
            <a:off x="285750" y="2600325"/>
            <a:ext cx="285750" cy="285750"/>
          </a:xfrm>
          <a:prstGeom prst="ellipse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619" y="2686050"/>
            <a:ext cx="100013" cy="11430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678656" y="2607469"/>
            <a:ext cx="8047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Policy as Code</a:t>
            </a:r>
            <a:endParaRPr lang="en-US" sz="837" dirty="0"/>
          </a:p>
        </p:txBody>
      </p:sp>
      <p:sp>
        <p:nvSpPr>
          <p:cNvPr id="17" name="Text 11"/>
          <p:cNvSpPr/>
          <p:nvPr/>
        </p:nvSpPr>
        <p:spPr>
          <a:xfrm>
            <a:off x="1483444" y="2607469"/>
            <a:ext cx="288688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Define security policies as code to enable automated </a:t>
            </a:r>
            <a:endParaRPr lang="en-US" sz="837" dirty="0"/>
          </a:p>
        </p:txBody>
      </p:sp>
      <p:sp>
        <p:nvSpPr>
          <p:cNvPr id="18" name="Text 12"/>
          <p:cNvSpPr/>
          <p:nvPr/>
        </p:nvSpPr>
        <p:spPr>
          <a:xfrm>
            <a:off x="678656" y="2778919"/>
            <a:ext cx="210645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enforcement and compliance checking. </a:t>
            </a:r>
            <a:endParaRPr lang="en-US" sz="837" dirty="0"/>
          </a:p>
        </p:txBody>
      </p:sp>
      <p:sp>
        <p:nvSpPr>
          <p:cNvPr id="19" name="Text 13"/>
          <p:cNvSpPr/>
          <p:nvPr/>
        </p:nvSpPr>
        <p:spPr>
          <a:xfrm>
            <a:off x="285750" y="3050381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Fostering a Security-Aware Culture</a:t>
            </a:r>
            <a:endParaRPr lang="en-US" sz="1350" dirty="0"/>
          </a:p>
        </p:txBody>
      </p:sp>
      <p:sp>
        <p:nvSpPr>
          <p:cNvPr id="20" name="Shape 14"/>
          <p:cNvSpPr/>
          <p:nvPr/>
        </p:nvSpPr>
        <p:spPr>
          <a:xfrm>
            <a:off x="285750" y="3414713"/>
            <a:ext cx="285750" cy="285750"/>
          </a:xfrm>
          <a:prstGeom prst="ellipse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188" y="3500438"/>
            <a:ext cx="142875" cy="11430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78656" y="3421856"/>
            <a:ext cx="113454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Security Champions</a:t>
            </a:r>
            <a:endParaRPr lang="en-US" sz="837" dirty="0"/>
          </a:p>
        </p:txBody>
      </p:sp>
      <p:sp>
        <p:nvSpPr>
          <p:cNvPr id="23" name="Text 16"/>
          <p:cNvSpPr/>
          <p:nvPr/>
        </p:nvSpPr>
        <p:spPr>
          <a:xfrm>
            <a:off x="1813201" y="3421856"/>
            <a:ext cx="229596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Designate team members to advocate for </a:t>
            </a:r>
            <a:endParaRPr lang="en-US" sz="837" dirty="0"/>
          </a:p>
        </p:txBody>
      </p:sp>
      <p:sp>
        <p:nvSpPr>
          <p:cNvPr id="24" name="Text 17"/>
          <p:cNvSpPr/>
          <p:nvPr/>
        </p:nvSpPr>
        <p:spPr>
          <a:xfrm>
            <a:off x="678656" y="3593306"/>
            <a:ext cx="328796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security practices and serve as a bridge between security and </a:t>
            </a:r>
            <a:endParaRPr lang="en-US" sz="837" dirty="0"/>
          </a:p>
        </p:txBody>
      </p:sp>
      <p:sp>
        <p:nvSpPr>
          <p:cNvPr id="25" name="Text 18"/>
          <p:cNvSpPr/>
          <p:nvPr/>
        </p:nvSpPr>
        <p:spPr>
          <a:xfrm>
            <a:off x="678656" y="3764756"/>
            <a:ext cx="109899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development teams. </a:t>
            </a:r>
            <a:endParaRPr lang="en-US" sz="837" dirty="0"/>
          </a:p>
        </p:txBody>
      </p:sp>
      <p:sp>
        <p:nvSpPr>
          <p:cNvPr id="26" name="Shape 19"/>
          <p:cNvSpPr/>
          <p:nvPr/>
        </p:nvSpPr>
        <p:spPr>
          <a:xfrm>
            <a:off x="285750" y="4036219"/>
            <a:ext cx="285750" cy="285750"/>
          </a:xfrm>
          <a:prstGeom prst="ellipse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188" y="4121944"/>
            <a:ext cx="142875" cy="114300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678656" y="4043363"/>
            <a:ext cx="119616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Continuous Learning</a:t>
            </a:r>
            <a:endParaRPr lang="en-US" sz="837" dirty="0"/>
          </a:p>
        </p:txBody>
      </p:sp>
      <p:sp>
        <p:nvSpPr>
          <p:cNvPr id="29" name="Text 21"/>
          <p:cNvSpPr/>
          <p:nvPr/>
        </p:nvSpPr>
        <p:spPr>
          <a:xfrm>
            <a:off x="1874816" y="4043363"/>
            <a:ext cx="245792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Regular training, workshops, and knowledge </a:t>
            </a:r>
            <a:endParaRPr lang="en-US" sz="837" dirty="0"/>
          </a:p>
        </p:txBody>
      </p:sp>
      <p:sp>
        <p:nvSpPr>
          <p:cNvPr id="30" name="Text 22"/>
          <p:cNvSpPr/>
          <p:nvPr/>
        </p:nvSpPr>
        <p:spPr>
          <a:xfrm>
            <a:off x="678656" y="4214813"/>
            <a:ext cx="319172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sharing to keep up with evolving threats and best practices. </a:t>
            </a:r>
            <a:endParaRPr lang="en-US" sz="837" dirty="0"/>
          </a:p>
        </p:txBody>
      </p:sp>
      <p:pic>
        <p:nvPicPr>
          <p:cNvPr id="3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3438" y="1028700"/>
            <a:ext cx="4214813" cy="2143125"/>
          </a:xfrm>
          <a:prstGeom prst="rect">
            <a:avLst/>
          </a:prstGeom>
        </p:spPr>
      </p:pic>
      <p:sp>
        <p:nvSpPr>
          <p:cNvPr id="32" name="Shape 23"/>
          <p:cNvSpPr/>
          <p:nvPr/>
        </p:nvSpPr>
        <p:spPr>
          <a:xfrm>
            <a:off x="6322219" y="3314700"/>
            <a:ext cx="857250" cy="8572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3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86550" y="3564731"/>
            <a:ext cx="128588" cy="171450"/>
          </a:xfrm>
          <a:prstGeom prst="rect">
            <a:avLst/>
          </a:prstGeom>
        </p:spPr>
      </p:pic>
      <p:sp>
        <p:nvSpPr>
          <p:cNvPr id="34" name="Text 24"/>
          <p:cNvSpPr/>
          <p:nvPr/>
        </p:nvSpPr>
        <p:spPr>
          <a:xfrm>
            <a:off x="6641120" y="3814763"/>
            <a:ext cx="219447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Plan</a:t>
            </a:r>
            <a:endParaRPr lang="en-US" sz="732" dirty="0"/>
          </a:p>
        </p:txBody>
      </p:sp>
      <p:sp>
        <p:nvSpPr>
          <p:cNvPr id="35" name="Shape 25"/>
          <p:cNvSpPr/>
          <p:nvPr/>
        </p:nvSpPr>
        <p:spPr>
          <a:xfrm>
            <a:off x="7679531" y="4672013"/>
            <a:ext cx="857250" cy="8572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6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1000" y="4922044"/>
            <a:ext cx="214313" cy="171450"/>
          </a:xfrm>
          <a:prstGeom prst="rect">
            <a:avLst/>
          </a:prstGeom>
        </p:spPr>
      </p:pic>
      <p:sp>
        <p:nvSpPr>
          <p:cNvPr id="37" name="Text 26"/>
          <p:cNvSpPr/>
          <p:nvPr/>
        </p:nvSpPr>
        <p:spPr>
          <a:xfrm>
            <a:off x="7829913" y="5172075"/>
            <a:ext cx="556487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</a:t>
            </a:r>
            <a:endParaRPr lang="en-US" sz="732" dirty="0"/>
          </a:p>
        </p:txBody>
      </p:sp>
      <p:sp>
        <p:nvSpPr>
          <p:cNvPr id="38" name="Shape 27"/>
          <p:cNvSpPr/>
          <p:nvPr/>
        </p:nvSpPr>
        <p:spPr>
          <a:xfrm>
            <a:off x="6322219" y="6029325"/>
            <a:ext cx="857250" cy="8572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9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65119" y="6279356"/>
            <a:ext cx="171450" cy="171450"/>
          </a:xfrm>
          <a:prstGeom prst="rect">
            <a:avLst/>
          </a:prstGeom>
        </p:spPr>
      </p:pic>
      <p:sp>
        <p:nvSpPr>
          <p:cNvPr id="40" name="Text 28"/>
          <p:cNvSpPr/>
          <p:nvPr/>
        </p:nvSpPr>
        <p:spPr>
          <a:xfrm>
            <a:off x="6534941" y="6529388"/>
            <a:ext cx="43177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Measure</a:t>
            </a:r>
            <a:endParaRPr lang="en-US" sz="732" dirty="0"/>
          </a:p>
        </p:txBody>
      </p:sp>
      <p:sp>
        <p:nvSpPr>
          <p:cNvPr id="41" name="Shape 29"/>
          <p:cNvSpPr/>
          <p:nvPr/>
        </p:nvSpPr>
        <p:spPr>
          <a:xfrm>
            <a:off x="4964906" y="4672013"/>
            <a:ext cx="857250" cy="8572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07806" y="4922044"/>
            <a:ext cx="171450" cy="171450"/>
          </a:xfrm>
          <a:prstGeom prst="rect">
            <a:avLst/>
          </a:prstGeom>
        </p:spPr>
      </p:pic>
      <p:sp>
        <p:nvSpPr>
          <p:cNvPr id="43" name="Text 30"/>
          <p:cNvSpPr/>
          <p:nvPr/>
        </p:nvSpPr>
        <p:spPr>
          <a:xfrm>
            <a:off x="5183628" y="5172075"/>
            <a:ext cx="41977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Improve</a:t>
            </a:r>
            <a:endParaRPr lang="en-US" sz="732" dirty="0"/>
          </a:p>
        </p:txBody>
      </p:sp>
      <p:sp>
        <p:nvSpPr>
          <p:cNvPr id="44" name="Shape 31"/>
          <p:cNvSpPr/>
          <p:nvPr/>
        </p:nvSpPr>
        <p:spPr>
          <a:xfrm rot="-2700000">
            <a:off x="6998336" y="3562193"/>
            <a:ext cx="505140" cy="505140"/>
          </a:xfrm>
          <a:prstGeom prst="rect">
            <a:avLst/>
          </a:prstGeom>
          <a:solidFill>
            <a:srgbClr val="00336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5" name="Shape 32"/>
          <p:cNvSpPr/>
          <p:nvPr/>
        </p:nvSpPr>
        <p:spPr>
          <a:xfrm rot="2700000">
            <a:off x="7569836" y="5562443"/>
            <a:ext cx="505140" cy="505140"/>
          </a:xfrm>
          <a:prstGeom prst="rect">
            <a:avLst/>
          </a:prstGeom>
          <a:solidFill>
            <a:srgbClr val="00336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6" name="Shape 33"/>
          <p:cNvSpPr/>
          <p:nvPr/>
        </p:nvSpPr>
        <p:spPr>
          <a:xfrm rot="8100000">
            <a:off x="5998211" y="6133943"/>
            <a:ext cx="505140" cy="505140"/>
          </a:xfrm>
          <a:prstGeom prst="rect">
            <a:avLst/>
          </a:prstGeom>
          <a:solidFill>
            <a:srgbClr val="00336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7" name="Shape 34"/>
          <p:cNvSpPr/>
          <p:nvPr/>
        </p:nvSpPr>
        <p:spPr>
          <a:xfrm rot="-8100000">
            <a:off x="5426711" y="4133693"/>
            <a:ext cx="505140" cy="505140"/>
          </a:xfrm>
          <a:prstGeom prst="rect">
            <a:avLst/>
          </a:prstGeom>
          <a:solidFill>
            <a:srgbClr val="00336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8" name="Text 35"/>
          <p:cNvSpPr/>
          <p:nvPr/>
        </p:nvSpPr>
        <p:spPr>
          <a:xfrm>
            <a:off x="8870361" y="6858000"/>
            <a:ext cx="1307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26</a:t>
            </a:r>
            <a:endParaRPr lang="en-US" sz="837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62210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Software Supply Chain Security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is Software Supply Chain Security?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285875"/>
            <a:ext cx="178594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1494" y="1259086"/>
            <a:ext cx="355716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Protecting the integrity of software components and 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285750" y="1473398"/>
            <a:ext cx="353188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dependencies throughout the development lifecycle. 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285750" y="1785938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Common Supply Chain Risks</a:t>
            </a:r>
            <a:endParaRPr lang="en-US" sz="1350" dirty="0"/>
          </a:p>
        </p:txBody>
      </p:sp>
      <p:sp>
        <p:nvSpPr>
          <p:cNvPr id="9" name="Shape 5"/>
          <p:cNvSpPr/>
          <p:nvPr/>
        </p:nvSpPr>
        <p:spPr>
          <a:xfrm>
            <a:off x="285750" y="2150269"/>
            <a:ext cx="285750" cy="285750"/>
          </a:xfrm>
          <a:prstGeom prst="ellipse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75" y="2235994"/>
            <a:ext cx="114300" cy="1143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78656" y="2157413"/>
            <a:ext cx="162216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Compromised Dependencies</a:t>
            </a:r>
            <a:endParaRPr lang="en-US" sz="837" dirty="0"/>
          </a:p>
        </p:txBody>
      </p:sp>
      <p:sp>
        <p:nvSpPr>
          <p:cNvPr id="12" name="Text 7"/>
          <p:cNvSpPr/>
          <p:nvPr/>
        </p:nvSpPr>
        <p:spPr>
          <a:xfrm>
            <a:off x="2300818" y="2157413"/>
            <a:ext cx="215375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Malicious code injected into third-party </a:t>
            </a:r>
            <a:endParaRPr lang="en-US" sz="837" dirty="0"/>
          </a:p>
        </p:txBody>
      </p:sp>
      <p:sp>
        <p:nvSpPr>
          <p:cNvPr id="13" name="Text 8"/>
          <p:cNvSpPr/>
          <p:nvPr/>
        </p:nvSpPr>
        <p:spPr>
          <a:xfrm>
            <a:off x="678656" y="2328863"/>
            <a:ext cx="114461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libraries or packages. </a:t>
            </a:r>
            <a:endParaRPr lang="en-US" sz="837" dirty="0"/>
          </a:p>
        </p:txBody>
      </p:sp>
      <p:sp>
        <p:nvSpPr>
          <p:cNvPr id="14" name="Shape 9"/>
          <p:cNvSpPr/>
          <p:nvPr/>
        </p:nvSpPr>
        <p:spPr>
          <a:xfrm>
            <a:off x="285750" y="2600325"/>
            <a:ext cx="285750" cy="285750"/>
          </a:xfrm>
          <a:prstGeom prst="ellipse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75" y="2686050"/>
            <a:ext cx="114300" cy="11430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678656" y="2607469"/>
            <a:ext cx="120040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Build Tool Tampering</a:t>
            </a:r>
            <a:endParaRPr lang="en-US" sz="837" dirty="0"/>
          </a:p>
        </p:txBody>
      </p:sp>
      <p:sp>
        <p:nvSpPr>
          <p:cNvPr id="17" name="Text 11"/>
          <p:cNvSpPr/>
          <p:nvPr/>
        </p:nvSpPr>
        <p:spPr>
          <a:xfrm>
            <a:off x="1879057" y="2607469"/>
            <a:ext cx="23650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Attacks targeting CI/CD pipelines and build </a:t>
            </a:r>
            <a:endParaRPr lang="en-US" sz="837" dirty="0"/>
          </a:p>
        </p:txBody>
      </p:sp>
      <p:sp>
        <p:nvSpPr>
          <p:cNvPr id="18" name="Text 12"/>
          <p:cNvSpPr/>
          <p:nvPr/>
        </p:nvSpPr>
        <p:spPr>
          <a:xfrm>
            <a:off x="678656" y="2778919"/>
            <a:ext cx="46579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systems. </a:t>
            </a:r>
            <a:endParaRPr lang="en-US" sz="837" dirty="0"/>
          </a:p>
        </p:txBody>
      </p:sp>
      <p:sp>
        <p:nvSpPr>
          <p:cNvPr id="19" name="Shape 13"/>
          <p:cNvSpPr/>
          <p:nvPr/>
        </p:nvSpPr>
        <p:spPr>
          <a:xfrm>
            <a:off x="285750" y="3050381"/>
            <a:ext cx="285750" cy="285750"/>
          </a:xfrm>
          <a:prstGeom prst="ellipse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188" y="3136106"/>
            <a:ext cx="142875" cy="11430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678656" y="3057525"/>
            <a:ext cx="120405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Code Signing Attacks</a:t>
            </a:r>
            <a:endParaRPr lang="en-US" sz="837" dirty="0"/>
          </a:p>
        </p:txBody>
      </p:sp>
      <p:sp>
        <p:nvSpPr>
          <p:cNvPr id="22" name="Text 15"/>
          <p:cNvSpPr/>
          <p:nvPr/>
        </p:nvSpPr>
        <p:spPr>
          <a:xfrm>
            <a:off x="1882713" y="3057525"/>
            <a:ext cx="25613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Compromised signing keys or certificates used </a:t>
            </a:r>
            <a:endParaRPr lang="en-US" sz="837" dirty="0"/>
          </a:p>
        </p:txBody>
      </p:sp>
      <p:sp>
        <p:nvSpPr>
          <p:cNvPr id="23" name="Text 16"/>
          <p:cNvSpPr/>
          <p:nvPr/>
        </p:nvSpPr>
        <p:spPr>
          <a:xfrm>
            <a:off x="678656" y="3228975"/>
            <a:ext cx="172605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 distribute malicious software. </a:t>
            </a:r>
            <a:endParaRPr lang="en-US" sz="837" dirty="0"/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1287" y="885825"/>
            <a:ext cx="2019086" cy="2143097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4643438" y="3171797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Best Practices</a:t>
            </a:r>
            <a:endParaRPr lang="en-US" sz="1350" dirty="0"/>
          </a:p>
        </p:txBody>
      </p:sp>
      <p:sp>
        <p:nvSpPr>
          <p:cNvPr id="26" name="Shape 18"/>
          <p:cNvSpPr/>
          <p:nvPr/>
        </p:nvSpPr>
        <p:spPr>
          <a:xfrm>
            <a:off x="4643438" y="3536128"/>
            <a:ext cx="4214813" cy="514350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7" name="Shape 19"/>
          <p:cNvSpPr/>
          <p:nvPr/>
        </p:nvSpPr>
        <p:spPr>
          <a:xfrm>
            <a:off x="4643438" y="3536128"/>
            <a:ext cx="28575" cy="514350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9163" y="3650428"/>
            <a:ext cx="85725" cy="114300"/>
          </a:xfrm>
          <a:prstGeom prst="rect">
            <a:avLst/>
          </a:prstGeom>
        </p:spPr>
      </p:pic>
      <p:sp>
        <p:nvSpPr>
          <p:cNvPr id="29" name="Text 20"/>
          <p:cNvSpPr/>
          <p:nvPr/>
        </p:nvSpPr>
        <p:spPr>
          <a:xfrm>
            <a:off x="4872038" y="3628997"/>
            <a:ext cx="188435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Software Bill of Materials (SBOM)</a:t>
            </a:r>
            <a:endParaRPr lang="en-US" sz="837" dirty="0"/>
          </a:p>
        </p:txBody>
      </p:sp>
      <p:sp>
        <p:nvSpPr>
          <p:cNvPr id="30" name="Text 21"/>
          <p:cNvSpPr/>
          <p:nvPr/>
        </p:nvSpPr>
        <p:spPr>
          <a:xfrm>
            <a:off x="6756397" y="3628997"/>
            <a:ext cx="14804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Maintain a comprehensive </a:t>
            </a:r>
            <a:endParaRPr lang="en-US" sz="837" dirty="0"/>
          </a:p>
        </p:txBody>
      </p:sp>
      <p:sp>
        <p:nvSpPr>
          <p:cNvPr id="31" name="Text 22"/>
          <p:cNvSpPr/>
          <p:nvPr/>
        </p:nvSpPr>
        <p:spPr>
          <a:xfrm>
            <a:off x="4729163" y="3800447"/>
            <a:ext cx="254627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inventory of all components and dependencies. </a:t>
            </a:r>
            <a:endParaRPr lang="en-US" sz="837" dirty="0"/>
          </a:p>
        </p:txBody>
      </p:sp>
      <p:sp>
        <p:nvSpPr>
          <p:cNvPr id="32" name="Shape 23"/>
          <p:cNvSpPr/>
          <p:nvPr/>
        </p:nvSpPr>
        <p:spPr>
          <a:xfrm>
            <a:off x="4643438" y="4136203"/>
            <a:ext cx="4214813" cy="514350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3" name="Shape 24"/>
          <p:cNvSpPr/>
          <p:nvPr/>
        </p:nvSpPr>
        <p:spPr>
          <a:xfrm>
            <a:off x="4643438" y="4136203"/>
            <a:ext cx="28575" cy="514350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9163" y="4250503"/>
            <a:ext cx="114300" cy="114300"/>
          </a:xfrm>
          <a:prstGeom prst="rect">
            <a:avLst/>
          </a:prstGeom>
        </p:spPr>
      </p:pic>
      <p:sp>
        <p:nvSpPr>
          <p:cNvPr id="35" name="Text 25"/>
          <p:cNvSpPr/>
          <p:nvPr/>
        </p:nvSpPr>
        <p:spPr>
          <a:xfrm>
            <a:off x="4900613" y="4229072"/>
            <a:ext cx="103123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Trusted Registries</a:t>
            </a:r>
            <a:endParaRPr lang="en-US" sz="837" dirty="0"/>
          </a:p>
        </p:txBody>
      </p:sp>
      <p:sp>
        <p:nvSpPr>
          <p:cNvPr id="36" name="Text 26"/>
          <p:cNvSpPr/>
          <p:nvPr/>
        </p:nvSpPr>
        <p:spPr>
          <a:xfrm>
            <a:off x="5931852" y="4229072"/>
            <a:ext cx="27232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Use verified and secure package repositories with </a:t>
            </a:r>
            <a:endParaRPr lang="en-US" sz="837" dirty="0"/>
          </a:p>
        </p:txBody>
      </p:sp>
      <p:sp>
        <p:nvSpPr>
          <p:cNvPr id="37" name="Text 27"/>
          <p:cNvSpPr/>
          <p:nvPr/>
        </p:nvSpPr>
        <p:spPr>
          <a:xfrm>
            <a:off x="4729163" y="4400522"/>
            <a:ext cx="111032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integrity verification. </a:t>
            </a:r>
            <a:endParaRPr lang="en-US" sz="837" dirty="0"/>
          </a:p>
        </p:txBody>
      </p:sp>
      <p:sp>
        <p:nvSpPr>
          <p:cNvPr id="38" name="Shape 28"/>
          <p:cNvSpPr/>
          <p:nvPr/>
        </p:nvSpPr>
        <p:spPr>
          <a:xfrm>
            <a:off x="4643438" y="4736278"/>
            <a:ext cx="4214813" cy="514350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9" name="Shape 29"/>
          <p:cNvSpPr/>
          <p:nvPr/>
        </p:nvSpPr>
        <p:spPr>
          <a:xfrm>
            <a:off x="4643438" y="4736278"/>
            <a:ext cx="28575" cy="514350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29163" y="4850578"/>
            <a:ext cx="100013" cy="114300"/>
          </a:xfrm>
          <a:prstGeom prst="rect">
            <a:avLst/>
          </a:prstGeom>
        </p:spPr>
      </p:pic>
      <p:sp>
        <p:nvSpPr>
          <p:cNvPr id="41" name="Text 30"/>
          <p:cNvSpPr/>
          <p:nvPr/>
        </p:nvSpPr>
        <p:spPr>
          <a:xfrm>
            <a:off x="4886325" y="4829147"/>
            <a:ext cx="12785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Secure CI/CD Pipelines</a:t>
            </a:r>
            <a:endParaRPr lang="en-US" sz="837" dirty="0"/>
          </a:p>
        </p:txBody>
      </p:sp>
      <p:sp>
        <p:nvSpPr>
          <p:cNvPr id="42" name="Text 31"/>
          <p:cNvSpPr/>
          <p:nvPr/>
        </p:nvSpPr>
        <p:spPr>
          <a:xfrm>
            <a:off x="6164889" y="4829147"/>
            <a:ext cx="223264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Implement security controls in build and </a:t>
            </a:r>
            <a:endParaRPr lang="en-US" sz="837" dirty="0"/>
          </a:p>
        </p:txBody>
      </p:sp>
      <p:sp>
        <p:nvSpPr>
          <p:cNvPr id="43" name="Text 32"/>
          <p:cNvSpPr/>
          <p:nvPr/>
        </p:nvSpPr>
        <p:spPr>
          <a:xfrm>
            <a:off x="4729163" y="5000597"/>
            <a:ext cx="123570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deployment processes. </a:t>
            </a:r>
            <a:endParaRPr lang="en-US" sz="837" dirty="0"/>
          </a:p>
        </p:txBody>
      </p:sp>
      <p:sp>
        <p:nvSpPr>
          <p:cNvPr id="44" name="Text 33"/>
          <p:cNvSpPr/>
          <p:nvPr/>
        </p:nvSpPr>
        <p:spPr>
          <a:xfrm>
            <a:off x="8870361" y="5307778"/>
            <a:ext cx="1307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27</a:t>
            </a:r>
            <a:endParaRPr lang="en-US" sz="837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62210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Open Source Software Security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Benefits vs. Risks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285750" y="1250156"/>
            <a:ext cx="2107406" cy="1850231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392906" y="1357313"/>
            <a:ext cx="189309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Benefits</a:t>
            </a:r>
            <a:endParaRPr lang="en-US" sz="1046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69" y="1793081"/>
            <a:ext cx="128588" cy="1143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8656" y="1678781"/>
            <a:ext cx="1607344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Transparency and code visibility</a:t>
            </a:r>
            <a:endParaRPr lang="en-US" sz="837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2207419"/>
            <a:ext cx="142875" cy="1143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78656" y="2093119"/>
            <a:ext cx="1607344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Community-driven security reviews</a:t>
            </a:r>
            <a:endParaRPr lang="en-US" sz="837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2536031"/>
            <a:ext cx="85725" cy="1143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78656" y="2507456"/>
            <a:ext cx="160734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Faster development cycles</a:t>
            </a:r>
            <a:endParaRPr lang="en-US" sz="837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344" y="2778919"/>
            <a:ext cx="71438" cy="1143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78656" y="2750344"/>
            <a:ext cx="160734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Cost-effective solutions</a:t>
            </a:r>
            <a:endParaRPr lang="en-US" sz="837" dirty="0"/>
          </a:p>
        </p:txBody>
      </p:sp>
      <p:sp>
        <p:nvSpPr>
          <p:cNvPr id="15" name="Shape 8"/>
          <p:cNvSpPr/>
          <p:nvPr/>
        </p:nvSpPr>
        <p:spPr>
          <a:xfrm>
            <a:off x="2393156" y="1250156"/>
            <a:ext cx="2107406" cy="1850231"/>
          </a:xfrm>
          <a:prstGeom prst="rect">
            <a:avLst/>
          </a:prstGeom>
          <a:solidFill>
            <a:srgbClr val="FFF0F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9"/>
          <p:cNvSpPr/>
          <p:nvPr/>
        </p:nvSpPr>
        <p:spPr>
          <a:xfrm>
            <a:off x="2500313" y="1357313"/>
            <a:ext cx="189309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Risks</a:t>
            </a:r>
            <a:endParaRPr lang="en-US" sz="1046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0319" y="1707356"/>
            <a:ext cx="114300" cy="114300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2786063" y="1678781"/>
            <a:ext cx="160734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Unpatched vulnerabilities</a:t>
            </a:r>
            <a:endParaRPr lang="en-US" sz="837" dirty="0"/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7463" y="1950244"/>
            <a:ext cx="100013" cy="114300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2786063" y="1921669"/>
            <a:ext cx="160734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Dependency chain complexity</a:t>
            </a:r>
            <a:endParaRPr lang="en-US" sz="837" dirty="0"/>
          </a:p>
        </p:txBody>
      </p:sp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57463" y="2193131"/>
            <a:ext cx="100013" cy="114300"/>
          </a:xfrm>
          <a:prstGeom prst="rect">
            <a:avLst/>
          </a:prstGeom>
        </p:spPr>
      </p:pic>
      <p:sp>
        <p:nvSpPr>
          <p:cNvPr id="22" name="Text 12"/>
          <p:cNvSpPr/>
          <p:nvPr/>
        </p:nvSpPr>
        <p:spPr>
          <a:xfrm>
            <a:off x="2786063" y="2164556"/>
            <a:ext cx="160734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Malicious package insertion</a:t>
            </a:r>
            <a:endParaRPr lang="en-US" sz="837" dirty="0"/>
          </a:p>
        </p:txBody>
      </p:sp>
      <p:pic>
        <p:nvPicPr>
          <p:cNvPr id="23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50319" y="2436019"/>
            <a:ext cx="114300" cy="114300"/>
          </a:xfrm>
          <a:prstGeom prst="rect">
            <a:avLst/>
          </a:prstGeom>
        </p:spPr>
      </p:pic>
      <p:sp>
        <p:nvSpPr>
          <p:cNvPr id="24" name="Text 13"/>
          <p:cNvSpPr/>
          <p:nvPr/>
        </p:nvSpPr>
        <p:spPr>
          <a:xfrm>
            <a:off x="2786063" y="2407444"/>
            <a:ext cx="160734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Lack of security expertise</a:t>
            </a:r>
            <a:endParaRPr lang="en-US" sz="837" dirty="0"/>
          </a:p>
        </p:txBody>
      </p:sp>
      <p:sp>
        <p:nvSpPr>
          <p:cNvPr id="25" name="Text 14"/>
          <p:cNvSpPr/>
          <p:nvPr/>
        </p:nvSpPr>
        <p:spPr>
          <a:xfrm>
            <a:off x="285750" y="3243263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Vulnerability Management</a:t>
            </a:r>
            <a:endParaRPr lang="en-US" sz="1350" dirty="0"/>
          </a:p>
        </p:txBody>
      </p:sp>
      <p:pic>
        <p:nvPicPr>
          <p:cNvPr id="26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5750" y="3643313"/>
            <a:ext cx="142875" cy="142875"/>
          </a:xfrm>
          <a:prstGeom prst="rect">
            <a:avLst/>
          </a:prstGeom>
        </p:spPr>
      </p:pic>
      <p:sp>
        <p:nvSpPr>
          <p:cNvPr id="27" name="Text 15"/>
          <p:cNvSpPr/>
          <p:nvPr/>
        </p:nvSpPr>
        <p:spPr>
          <a:xfrm>
            <a:off x="485775" y="3616523"/>
            <a:ext cx="334670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Establish a process for identifying, assessing, and </a:t>
            </a:r>
            <a:endParaRPr lang="en-US" sz="1046" dirty="0"/>
          </a:p>
        </p:txBody>
      </p:sp>
      <p:sp>
        <p:nvSpPr>
          <p:cNvPr id="28" name="Text 16"/>
          <p:cNvSpPr/>
          <p:nvPr/>
        </p:nvSpPr>
        <p:spPr>
          <a:xfrm>
            <a:off x="285750" y="3830836"/>
            <a:ext cx="374904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remediating vulnerabilities in open-source components. </a:t>
            </a:r>
            <a:endParaRPr lang="en-US" sz="1046" dirty="0"/>
          </a:p>
        </p:txBody>
      </p:sp>
      <p:pic>
        <p:nvPicPr>
          <p:cNvPr id="29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78168" y="885825"/>
            <a:ext cx="2545324" cy="2143097"/>
          </a:xfrm>
          <a:prstGeom prst="rect">
            <a:avLst/>
          </a:prstGeom>
        </p:spPr>
      </p:pic>
      <p:sp>
        <p:nvSpPr>
          <p:cNvPr id="30" name="Text 17"/>
          <p:cNvSpPr/>
          <p:nvPr/>
        </p:nvSpPr>
        <p:spPr>
          <a:xfrm>
            <a:off x="4643438" y="3171797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Security Tools for Open Source</a:t>
            </a:r>
            <a:endParaRPr lang="en-US" sz="1350" dirty="0"/>
          </a:p>
        </p:txBody>
      </p:sp>
      <p:sp>
        <p:nvSpPr>
          <p:cNvPr id="31" name="Shape 18"/>
          <p:cNvSpPr/>
          <p:nvPr/>
        </p:nvSpPr>
        <p:spPr>
          <a:xfrm>
            <a:off x="4643438" y="3536128"/>
            <a:ext cx="4214813" cy="514350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2" name="Shape 19"/>
          <p:cNvSpPr/>
          <p:nvPr/>
        </p:nvSpPr>
        <p:spPr>
          <a:xfrm>
            <a:off x="4643438" y="3536128"/>
            <a:ext cx="28575" cy="514350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29163" y="3650428"/>
            <a:ext cx="114300" cy="114300"/>
          </a:xfrm>
          <a:prstGeom prst="rect">
            <a:avLst/>
          </a:prstGeom>
        </p:spPr>
      </p:pic>
      <p:sp>
        <p:nvSpPr>
          <p:cNvPr id="34" name="Text 20"/>
          <p:cNvSpPr/>
          <p:nvPr/>
        </p:nvSpPr>
        <p:spPr>
          <a:xfrm>
            <a:off x="4900613" y="3628997"/>
            <a:ext cx="208519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Software Composition Analysis (SCA)</a:t>
            </a:r>
            <a:endParaRPr lang="en-US" sz="837" dirty="0"/>
          </a:p>
        </p:txBody>
      </p:sp>
      <p:sp>
        <p:nvSpPr>
          <p:cNvPr id="35" name="Text 21"/>
          <p:cNvSpPr/>
          <p:nvPr/>
        </p:nvSpPr>
        <p:spPr>
          <a:xfrm>
            <a:off x="6985806" y="3628997"/>
            <a:ext cx="175610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Automatically identify and track </a:t>
            </a:r>
            <a:endParaRPr lang="en-US" sz="837" dirty="0"/>
          </a:p>
        </p:txBody>
      </p:sp>
      <p:sp>
        <p:nvSpPr>
          <p:cNvPr id="36" name="Text 22"/>
          <p:cNvSpPr/>
          <p:nvPr/>
        </p:nvSpPr>
        <p:spPr>
          <a:xfrm>
            <a:off x="4729163" y="3800447"/>
            <a:ext cx="270092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open-source components and their vulnerabilities. </a:t>
            </a:r>
            <a:endParaRPr lang="en-US" sz="837" dirty="0"/>
          </a:p>
        </p:txBody>
      </p:sp>
      <p:sp>
        <p:nvSpPr>
          <p:cNvPr id="37" name="Shape 23"/>
          <p:cNvSpPr/>
          <p:nvPr/>
        </p:nvSpPr>
        <p:spPr>
          <a:xfrm>
            <a:off x="4643438" y="4136203"/>
            <a:ext cx="4214813" cy="514350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8" name="Shape 24"/>
          <p:cNvSpPr/>
          <p:nvPr/>
        </p:nvSpPr>
        <p:spPr>
          <a:xfrm>
            <a:off x="4643438" y="4136203"/>
            <a:ext cx="28575" cy="514350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9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29163" y="4250503"/>
            <a:ext cx="100013" cy="114300"/>
          </a:xfrm>
          <a:prstGeom prst="rect">
            <a:avLst/>
          </a:prstGeom>
        </p:spPr>
      </p:pic>
      <p:sp>
        <p:nvSpPr>
          <p:cNvPr id="40" name="Text 25"/>
          <p:cNvSpPr/>
          <p:nvPr/>
        </p:nvSpPr>
        <p:spPr>
          <a:xfrm>
            <a:off x="4886325" y="4229072"/>
            <a:ext cx="118290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Dependency Locking</a:t>
            </a:r>
            <a:endParaRPr lang="en-US" sz="837" dirty="0"/>
          </a:p>
        </p:txBody>
      </p:sp>
      <p:sp>
        <p:nvSpPr>
          <p:cNvPr id="41" name="Text 26"/>
          <p:cNvSpPr/>
          <p:nvPr/>
        </p:nvSpPr>
        <p:spPr>
          <a:xfrm>
            <a:off x="6069230" y="4229072"/>
            <a:ext cx="26267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Pin dependencies to specific verified versions to </a:t>
            </a:r>
            <a:endParaRPr lang="en-US" sz="837" dirty="0"/>
          </a:p>
        </p:txBody>
      </p:sp>
      <p:sp>
        <p:nvSpPr>
          <p:cNvPr id="42" name="Text 27"/>
          <p:cNvSpPr/>
          <p:nvPr/>
        </p:nvSpPr>
        <p:spPr>
          <a:xfrm>
            <a:off x="4729163" y="4400522"/>
            <a:ext cx="15673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prevent unexpected updates. </a:t>
            </a:r>
            <a:endParaRPr lang="en-US" sz="837" dirty="0"/>
          </a:p>
        </p:txBody>
      </p:sp>
      <p:sp>
        <p:nvSpPr>
          <p:cNvPr id="43" name="Shape 28"/>
          <p:cNvSpPr/>
          <p:nvPr/>
        </p:nvSpPr>
        <p:spPr>
          <a:xfrm>
            <a:off x="4643438" y="4736278"/>
            <a:ext cx="4214813" cy="514350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4" name="Shape 29"/>
          <p:cNvSpPr/>
          <p:nvPr/>
        </p:nvSpPr>
        <p:spPr>
          <a:xfrm>
            <a:off x="4643438" y="4736278"/>
            <a:ext cx="28575" cy="514350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29163" y="4850578"/>
            <a:ext cx="114300" cy="114300"/>
          </a:xfrm>
          <a:prstGeom prst="rect">
            <a:avLst/>
          </a:prstGeom>
        </p:spPr>
      </p:pic>
      <p:sp>
        <p:nvSpPr>
          <p:cNvPr id="46" name="Text 30"/>
          <p:cNvSpPr/>
          <p:nvPr/>
        </p:nvSpPr>
        <p:spPr>
          <a:xfrm>
            <a:off x="4900613" y="4829147"/>
            <a:ext cx="128291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Vulnerability Scanners</a:t>
            </a:r>
            <a:endParaRPr lang="en-US" sz="837" dirty="0"/>
          </a:p>
        </p:txBody>
      </p:sp>
      <p:sp>
        <p:nvSpPr>
          <p:cNvPr id="47" name="Text 31"/>
          <p:cNvSpPr/>
          <p:nvPr/>
        </p:nvSpPr>
        <p:spPr>
          <a:xfrm>
            <a:off x="6183530" y="4829147"/>
            <a:ext cx="201054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Regularly scan codebases for known </a:t>
            </a:r>
            <a:endParaRPr lang="en-US" sz="837" dirty="0"/>
          </a:p>
        </p:txBody>
      </p:sp>
      <p:sp>
        <p:nvSpPr>
          <p:cNvPr id="48" name="Text 32"/>
          <p:cNvSpPr/>
          <p:nvPr/>
        </p:nvSpPr>
        <p:spPr>
          <a:xfrm>
            <a:off x="4729163" y="5000597"/>
            <a:ext cx="231320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vulnerabilities in open-source components. </a:t>
            </a:r>
            <a:endParaRPr lang="en-US" sz="837" dirty="0"/>
          </a:p>
        </p:txBody>
      </p:sp>
      <p:sp>
        <p:nvSpPr>
          <p:cNvPr id="49" name="Text 33"/>
          <p:cNvSpPr/>
          <p:nvPr/>
        </p:nvSpPr>
        <p:spPr>
          <a:xfrm>
            <a:off x="8870361" y="5307778"/>
            <a:ext cx="1307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28</a:t>
            </a:r>
            <a:endParaRPr lang="en-US" sz="837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5363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Secure Configuration Management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is Secure Configuration Management?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285875"/>
            <a:ext cx="142875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85775" y="1259086"/>
            <a:ext cx="372674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The process of establishing and maintaining consistent 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285750" y="1473398"/>
            <a:ext cx="39710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security settings across systems, services, and applications. 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285750" y="1785938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Secure Configuration Process</a:t>
            </a:r>
            <a:endParaRPr lang="en-US" sz="1350" dirty="0"/>
          </a:p>
        </p:txBody>
      </p:sp>
      <p:sp>
        <p:nvSpPr>
          <p:cNvPr id="9" name="Shape 5"/>
          <p:cNvSpPr/>
          <p:nvPr/>
        </p:nvSpPr>
        <p:spPr>
          <a:xfrm>
            <a:off x="285750" y="2150269"/>
            <a:ext cx="257175" cy="257175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6"/>
          <p:cNvSpPr/>
          <p:nvPr/>
        </p:nvSpPr>
        <p:spPr>
          <a:xfrm>
            <a:off x="285750" y="2150269"/>
            <a:ext cx="25717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11" name="Text 7"/>
          <p:cNvSpPr/>
          <p:nvPr/>
        </p:nvSpPr>
        <p:spPr>
          <a:xfrm>
            <a:off x="650081" y="2150269"/>
            <a:ext cx="385048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Baseline Establishment</a:t>
            </a:r>
            <a:endParaRPr lang="en-US" sz="942" dirty="0"/>
          </a:p>
        </p:txBody>
      </p:sp>
      <p:sp>
        <p:nvSpPr>
          <p:cNvPr id="12" name="Text 8"/>
          <p:cNvSpPr/>
          <p:nvPr/>
        </p:nvSpPr>
        <p:spPr>
          <a:xfrm>
            <a:off x="650081" y="2378869"/>
            <a:ext cx="3850481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Define secure configuration baselines based on industry standards (CIS, NIST, DISA STIGs).</a:t>
            </a:r>
            <a:endParaRPr lang="en-US" sz="837" dirty="0"/>
          </a:p>
        </p:txBody>
      </p:sp>
      <p:sp>
        <p:nvSpPr>
          <p:cNvPr id="13" name="Shape 9"/>
          <p:cNvSpPr/>
          <p:nvPr/>
        </p:nvSpPr>
        <p:spPr>
          <a:xfrm>
            <a:off x="285750" y="2806043"/>
            <a:ext cx="257175" cy="257175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0"/>
          <p:cNvSpPr/>
          <p:nvPr/>
        </p:nvSpPr>
        <p:spPr>
          <a:xfrm>
            <a:off x="285750" y="2806043"/>
            <a:ext cx="25717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15" name="Text 11"/>
          <p:cNvSpPr/>
          <p:nvPr/>
        </p:nvSpPr>
        <p:spPr>
          <a:xfrm>
            <a:off x="650081" y="2806043"/>
            <a:ext cx="385048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Implementation</a:t>
            </a:r>
            <a:endParaRPr lang="en-US" sz="942" dirty="0"/>
          </a:p>
        </p:txBody>
      </p:sp>
      <p:sp>
        <p:nvSpPr>
          <p:cNvPr id="16" name="Text 12"/>
          <p:cNvSpPr/>
          <p:nvPr/>
        </p:nvSpPr>
        <p:spPr>
          <a:xfrm>
            <a:off x="650081" y="3034643"/>
            <a:ext cx="3850481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Apply secure configurations to systems and applications through automation.</a:t>
            </a:r>
            <a:endParaRPr lang="en-US" sz="837" dirty="0"/>
          </a:p>
        </p:txBody>
      </p:sp>
      <p:sp>
        <p:nvSpPr>
          <p:cNvPr id="17" name="Shape 13"/>
          <p:cNvSpPr/>
          <p:nvPr/>
        </p:nvSpPr>
        <p:spPr>
          <a:xfrm>
            <a:off x="285750" y="3461817"/>
            <a:ext cx="257175" cy="257175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4"/>
          <p:cNvSpPr/>
          <p:nvPr/>
        </p:nvSpPr>
        <p:spPr>
          <a:xfrm>
            <a:off x="285750" y="3461817"/>
            <a:ext cx="25717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19" name="Text 15"/>
          <p:cNvSpPr/>
          <p:nvPr/>
        </p:nvSpPr>
        <p:spPr>
          <a:xfrm>
            <a:off x="650081" y="3461817"/>
            <a:ext cx="385048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Monitoring &amp; Drift Detection</a:t>
            </a:r>
            <a:endParaRPr lang="en-US" sz="942" dirty="0"/>
          </a:p>
        </p:txBody>
      </p:sp>
      <p:sp>
        <p:nvSpPr>
          <p:cNvPr id="20" name="Text 16"/>
          <p:cNvSpPr/>
          <p:nvPr/>
        </p:nvSpPr>
        <p:spPr>
          <a:xfrm>
            <a:off x="650081" y="3690417"/>
            <a:ext cx="3850481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Continuously monitor for unauthorized changes to configurations.</a:t>
            </a:r>
            <a:endParaRPr lang="en-US" sz="837" dirty="0"/>
          </a:p>
        </p:txBody>
      </p:sp>
      <p:sp>
        <p:nvSpPr>
          <p:cNvPr id="21" name="Shape 17"/>
          <p:cNvSpPr/>
          <p:nvPr/>
        </p:nvSpPr>
        <p:spPr>
          <a:xfrm>
            <a:off x="285750" y="3957582"/>
            <a:ext cx="257175" cy="257175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 18"/>
          <p:cNvSpPr/>
          <p:nvPr/>
        </p:nvSpPr>
        <p:spPr>
          <a:xfrm>
            <a:off x="285750" y="3957582"/>
            <a:ext cx="25717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37" dirty="0"/>
          </a:p>
        </p:txBody>
      </p:sp>
      <p:sp>
        <p:nvSpPr>
          <p:cNvPr id="23" name="Text 19"/>
          <p:cNvSpPr/>
          <p:nvPr/>
        </p:nvSpPr>
        <p:spPr>
          <a:xfrm>
            <a:off x="650081" y="3957582"/>
            <a:ext cx="385048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Remediation</a:t>
            </a:r>
            <a:endParaRPr lang="en-US" sz="942" dirty="0"/>
          </a:p>
        </p:txBody>
      </p:sp>
      <p:sp>
        <p:nvSpPr>
          <p:cNvPr id="24" name="Text 20"/>
          <p:cNvSpPr/>
          <p:nvPr/>
        </p:nvSpPr>
        <p:spPr>
          <a:xfrm>
            <a:off x="650081" y="4186182"/>
            <a:ext cx="3850481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Correct deviations from approved configurations automatically or through controlled processes.</a:t>
            </a:r>
            <a:endParaRPr lang="en-US" sz="837" dirty="0"/>
          </a:p>
        </p:txBody>
      </p:sp>
      <p:pic>
        <p:nvPicPr>
          <p:cNvPr id="2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7603" y="885825"/>
            <a:ext cx="2306482" cy="2143097"/>
          </a:xfrm>
          <a:prstGeom prst="rect">
            <a:avLst/>
          </a:prstGeom>
        </p:spPr>
      </p:pic>
      <p:sp>
        <p:nvSpPr>
          <p:cNvPr id="26" name="Text 21"/>
          <p:cNvSpPr/>
          <p:nvPr/>
        </p:nvSpPr>
        <p:spPr>
          <a:xfrm>
            <a:off x="4643438" y="3171797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Common Security Misconfigurations</a:t>
            </a:r>
            <a:endParaRPr lang="en-US" sz="1350" dirty="0"/>
          </a:p>
        </p:txBody>
      </p:sp>
      <p:sp>
        <p:nvSpPr>
          <p:cNvPr id="27" name="Shape 22"/>
          <p:cNvSpPr/>
          <p:nvPr/>
        </p:nvSpPr>
        <p:spPr>
          <a:xfrm>
            <a:off x="4643438" y="3536128"/>
            <a:ext cx="4214813" cy="342900"/>
          </a:xfrm>
          <a:prstGeom prst="rect">
            <a:avLst/>
          </a:prstGeom>
          <a:solidFill>
            <a:srgbClr val="FFF0F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4881" y="3650428"/>
            <a:ext cx="142875" cy="114300"/>
          </a:xfrm>
          <a:prstGeom prst="rect">
            <a:avLst/>
          </a:prstGeom>
        </p:spPr>
      </p:pic>
      <p:sp>
        <p:nvSpPr>
          <p:cNvPr id="29" name="Text 23"/>
          <p:cNvSpPr/>
          <p:nvPr/>
        </p:nvSpPr>
        <p:spPr>
          <a:xfrm>
            <a:off x="5014913" y="3621853"/>
            <a:ext cx="37576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Default credentials or weak password policies</a:t>
            </a:r>
            <a:endParaRPr lang="en-US" sz="837" dirty="0"/>
          </a:p>
        </p:txBody>
      </p:sp>
      <p:sp>
        <p:nvSpPr>
          <p:cNvPr id="30" name="Shape 24"/>
          <p:cNvSpPr/>
          <p:nvPr/>
        </p:nvSpPr>
        <p:spPr>
          <a:xfrm>
            <a:off x="4643438" y="3964753"/>
            <a:ext cx="4214813" cy="342900"/>
          </a:xfrm>
          <a:prstGeom prst="rect">
            <a:avLst/>
          </a:prstGeom>
          <a:solidFill>
            <a:srgbClr val="FFF0F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6313" y="4079053"/>
            <a:ext cx="100013" cy="114300"/>
          </a:xfrm>
          <a:prstGeom prst="rect">
            <a:avLst/>
          </a:prstGeom>
        </p:spPr>
      </p:pic>
      <p:sp>
        <p:nvSpPr>
          <p:cNvPr id="32" name="Text 25"/>
          <p:cNvSpPr/>
          <p:nvPr/>
        </p:nvSpPr>
        <p:spPr>
          <a:xfrm>
            <a:off x="5014913" y="4050478"/>
            <a:ext cx="37576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Excessive permissions and privileges</a:t>
            </a:r>
            <a:endParaRPr lang="en-US" sz="837" dirty="0"/>
          </a:p>
        </p:txBody>
      </p:sp>
      <p:sp>
        <p:nvSpPr>
          <p:cNvPr id="33" name="Shape 26"/>
          <p:cNvSpPr/>
          <p:nvPr/>
        </p:nvSpPr>
        <p:spPr>
          <a:xfrm>
            <a:off x="4643438" y="4393378"/>
            <a:ext cx="4214813" cy="342900"/>
          </a:xfrm>
          <a:prstGeom prst="rect">
            <a:avLst/>
          </a:prstGeom>
          <a:solidFill>
            <a:srgbClr val="FFF0F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9169" y="4507678"/>
            <a:ext cx="114300" cy="114300"/>
          </a:xfrm>
          <a:prstGeom prst="rect">
            <a:avLst/>
          </a:prstGeom>
        </p:spPr>
      </p:pic>
      <p:sp>
        <p:nvSpPr>
          <p:cNvPr id="35" name="Text 27"/>
          <p:cNvSpPr/>
          <p:nvPr/>
        </p:nvSpPr>
        <p:spPr>
          <a:xfrm>
            <a:off x="5014913" y="4479103"/>
            <a:ext cx="37576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Disabled security features and controls</a:t>
            </a:r>
            <a:endParaRPr lang="en-US" sz="837" dirty="0"/>
          </a:p>
        </p:txBody>
      </p:sp>
      <p:sp>
        <p:nvSpPr>
          <p:cNvPr id="36" name="Shape 28"/>
          <p:cNvSpPr/>
          <p:nvPr/>
        </p:nvSpPr>
        <p:spPr>
          <a:xfrm>
            <a:off x="4643438" y="4822003"/>
            <a:ext cx="4214813" cy="342900"/>
          </a:xfrm>
          <a:prstGeom prst="rect">
            <a:avLst/>
          </a:prstGeom>
          <a:solidFill>
            <a:srgbClr val="FFF0F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64881" y="4936303"/>
            <a:ext cx="142875" cy="114300"/>
          </a:xfrm>
          <a:prstGeom prst="rect">
            <a:avLst/>
          </a:prstGeom>
        </p:spPr>
      </p:pic>
      <p:sp>
        <p:nvSpPr>
          <p:cNvPr id="38" name="Text 29"/>
          <p:cNvSpPr/>
          <p:nvPr/>
        </p:nvSpPr>
        <p:spPr>
          <a:xfrm>
            <a:off x="5014913" y="4907728"/>
            <a:ext cx="37576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Unnecessary open ports and services</a:t>
            </a:r>
            <a:endParaRPr lang="en-US" sz="837" dirty="0"/>
          </a:p>
        </p:txBody>
      </p:sp>
      <p:sp>
        <p:nvSpPr>
          <p:cNvPr id="39" name="Text 30"/>
          <p:cNvSpPr/>
          <p:nvPr/>
        </p:nvSpPr>
        <p:spPr>
          <a:xfrm>
            <a:off x="8870361" y="5222053"/>
            <a:ext cx="1307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29</a:t>
            </a:r>
            <a:endParaRPr lang="en-US" sz="837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600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Need for Secure Software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Vulnerability Statistics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285875"/>
            <a:ext cx="142875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85775" y="1259086"/>
            <a:ext cx="377262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Over 20,000 new software vulnerabilities are discovered 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285750" y="1473398"/>
            <a:ext cx="337087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annually, with a 38% increase in the last five years. 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285750" y="1785938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Real-world Examples</a:t>
            </a:r>
            <a:endParaRPr lang="en-US" sz="13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185988"/>
            <a:ext cx="107156" cy="1428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50056" y="2159198"/>
            <a:ext cx="398492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Equifax (2017): 147 million people affected by a breach due </a:t>
            </a:r>
            <a:endParaRPr lang="en-US" sz="1046" dirty="0"/>
          </a:p>
        </p:txBody>
      </p:sp>
      <p:sp>
        <p:nvSpPr>
          <p:cNvPr id="11" name="Text 6"/>
          <p:cNvSpPr/>
          <p:nvPr/>
        </p:nvSpPr>
        <p:spPr>
          <a:xfrm>
            <a:off x="285750" y="2373511"/>
            <a:ext cx="241416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 unpatched software vulnerability. </a:t>
            </a:r>
            <a:endParaRPr lang="en-US" sz="1046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721769"/>
            <a:ext cx="142875" cy="1428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85775" y="2694980"/>
            <a:ext cx="368346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SolarWinds (2020): Supply chain attack affected 18,000 </a:t>
            </a:r>
            <a:endParaRPr lang="en-US" sz="1046" dirty="0"/>
          </a:p>
        </p:txBody>
      </p:sp>
      <p:sp>
        <p:nvSpPr>
          <p:cNvPr id="14" name="Text 8"/>
          <p:cNvSpPr/>
          <p:nvPr/>
        </p:nvSpPr>
        <p:spPr>
          <a:xfrm>
            <a:off x="285750" y="2909292"/>
            <a:ext cx="310298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organizations including government agencies. </a:t>
            </a:r>
            <a:endParaRPr lang="en-US" sz="1046" dirty="0"/>
          </a:p>
        </p:txBody>
      </p:sp>
      <p:sp>
        <p:nvSpPr>
          <p:cNvPr id="15" name="Text 9"/>
          <p:cNvSpPr/>
          <p:nvPr/>
        </p:nvSpPr>
        <p:spPr>
          <a:xfrm>
            <a:off x="285750" y="3221831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Consequences</a:t>
            </a:r>
            <a:endParaRPr lang="en-US" sz="13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621881"/>
            <a:ext cx="89297" cy="142875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432197" y="3611955"/>
            <a:ext cx="3598742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Average cost of a data breach in 2024: $4.45 billion, with </a:t>
            </a:r>
            <a:endParaRPr lang="en-US" sz="1046" dirty="0"/>
          </a:p>
        </p:txBody>
      </p:sp>
      <p:sp>
        <p:nvSpPr>
          <p:cNvPr id="18" name="Text 11"/>
          <p:cNvSpPr/>
          <p:nvPr/>
        </p:nvSpPr>
        <p:spPr>
          <a:xfrm>
            <a:off x="285750" y="3809405"/>
            <a:ext cx="305467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regulated industries facing even higher costs. </a:t>
            </a:r>
            <a:endParaRPr lang="en-US" sz="1046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3438" y="885825"/>
            <a:ext cx="4214813" cy="2143125"/>
          </a:xfrm>
          <a:prstGeom prst="rect">
            <a:avLst/>
          </a:prstGeom>
        </p:spPr>
      </p:pic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09016" y="3000375"/>
            <a:ext cx="3571875" cy="2143125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8935743" y="5286375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6507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Security Automation and Orchestration (SOAR)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is SOAR?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285875"/>
            <a:ext cx="178594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1494" y="1259086"/>
            <a:ext cx="391379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Security Orchestration, Automation, and Response (SOAR) 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285750" y="1473398"/>
            <a:ext cx="400795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combines orchestration, automation, and incident response 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285750" y="1687711"/>
            <a:ext cx="354073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capabilities to improve security operations efficiency. </a:t>
            </a:r>
            <a:endParaRPr lang="en-US" sz="1046" dirty="0"/>
          </a:p>
        </p:txBody>
      </p:sp>
      <p:sp>
        <p:nvSpPr>
          <p:cNvPr id="9" name="Text 5"/>
          <p:cNvSpPr/>
          <p:nvPr/>
        </p:nvSpPr>
        <p:spPr>
          <a:xfrm>
            <a:off x="285750" y="2000250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Components</a:t>
            </a:r>
            <a:endParaRPr lang="en-US" sz="1350" dirty="0"/>
          </a:p>
        </p:txBody>
      </p:sp>
      <p:sp>
        <p:nvSpPr>
          <p:cNvPr id="10" name="Shape 6"/>
          <p:cNvSpPr/>
          <p:nvPr/>
        </p:nvSpPr>
        <p:spPr>
          <a:xfrm>
            <a:off x="285750" y="2364581"/>
            <a:ext cx="285750" cy="285750"/>
          </a:xfrm>
          <a:prstGeom prst="ellipse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188" y="2450306"/>
            <a:ext cx="142875" cy="11430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78656" y="2371725"/>
            <a:ext cx="79736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Orchestration</a:t>
            </a:r>
            <a:endParaRPr lang="en-US" sz="837" dirty="0"/>
          </a:p>
        </p:txBody>
      </p:sp>
      <p:sp>
        <p:nvSpPr>
          <p:cNvPr id="13" name="Text 8"/>
          <p:cNvSpPr/>
          <p:nvPr/>
        </p:nvSpPr>
        <p:spPr>
          <a:xfrm>
            <a:off x="1476022" y="2371725"/>
            <a:ext cx="292882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Connects and coordinates different security tools and </a:t>
            </a:r>
            <a:endParaRPr lang="en-US" sz="837" dirty="0"/>
          </a:p>
        </p:txBody>
      </p:sp>
      <p:sp>
        <p:nvSpPr>
          <p:cNvPr id="14" name="Text 9"/>
          <p:cNvSpPr/>
          <p:nvPr/>
        </p:nvSpPr>
        <p:spPr>
          <a:xfrm>
            <a:off x="678656" y="2543175"/>
            <a:ext cx="200792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systems to work together seamlessly. </a:t>
            </a:r>
            <a:endParaRPr lang="en-US" sz="837" dirty="0"/>
          </a:p>
        </p:txBody>
      </p:sp>
      <p:sp>
        <p:nvSpPr>
          <p:cNvPr id="15" name="Shape 10"/>
          <p:cNvSpPr/>
          <p:nvPr/>
        </p:nvSpPr>
        <p:spPr>
          <a:xfrm>
            <a:off x="285750" y="2814638"/>
            <a:ext cx="285750" cy="285750"/>
          </a:xfrm>
          <a:prstGeom prst="ellipse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188" y="2900363"/>
            <a:ext cx="142875" cy="11430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78656" y="2821781"/>
            <a:ext cx="68594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Automation</a:t>
            </a:r>
            <a:endParaRPr lang="en-US" sz="837" dirty="0"/>
          </a:p>
        </p:txBody>
      </p:sp>
      <p:sp>
        <p:nvSpPr>
          <p:cNvPr id="18" name="Text 12"/>
          <p:cNvSpPr/>
          <p:nvPr/>
        </p:nvSpPr>
        <p:spPr>
          <a:xfrm>
            <a:off x="1364596" y="2821781"/>
            <a:ext cx="307867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Executes predefined workflows and playbooks to handle </a:t>
            </a:r>
            <a:endParaRPr lang="en-US" sz="837" dirty="0"/>
          </a:p>
        </p:txBody>
      </p:sp>
      <p:sp>
        <p:nvSpPr>
          <p:cNvPr id="19" name="Text 13"/>
          <p:cNvSpPr/>
          <p:nvPr/>
        </p:nvSpPr>
        <p:spPr>
          <a:xfrm>
            <a:off x="678656" y="2993231"/>
            <a:ext cx="271864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routine security tasks without human intervention. </a:t>
            </a:r>
            <a:endParaRPr lang="en-US" sz="837" dirty="0"/>
          </a:p>
        </p:txBody>
      </p:sp>
      <p:sp>
        <p:nvSpPr>
          <p:cNvPr id="20" name="Shape 14"/>
          <p:cNvSpPr/>
          <p:nvPr/>
        </p:nvSpPr>
        <p:spPr>
          <a:xfrm>
            <a:off x="285750" y="3264694"/>
            <a:ext cx="285750" cy="285750"/>
          </a:xfrm>
          <a:prstGeom prst="ellipse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475" y="3350419"/>
            <a:ext cx="114300" cy="11430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78656" y="3271838"/>
            <a:ext cx="54236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Response</a:t>
            </a:r>
            <a:endParaRPr lang="en-US" sz="837" dirty="0"/>
          </a:p>
        </p:txBody>
      </p:sp>
      <p:sp>
        <p:nvSpPr>
          <p:cNvPr id="23" name="Text 16"/>
          <p:cNvSpPr/>
          <p:nvPr/>
        </p:nvSpPr>
        <p:spPr>
          <a:xfrm>
            <a:off x="1221023" y="3271838"/>
            <a:ext cx="30004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Provides a structured approach to manage and resolve </a:t>
            </a:r>
            <a:endParaRPr lang="en-US" sz="837" dirty="0"/>
          </a:p>
        </p:txBody>
      </p:sp>
      <p:sp>
        <p:nvSpPr>
          <p:cNvPr id="24" name="Text 17"/>
          <p:cNvSpPr/>
          <p:nvPr/>
        </p:nvSpPr>
        <p:spPr>
          <a:xfrm>
            <a:off x="678656" y="3443288"/>
            <a:ext cx="151347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security incidents efficiently. </a:t>
            </a:r>
            <a:endParaRPr lang="en-US" sz="837" dirty="0"/>
          </a:p>
        </p:txBody>
      </p:sp>
      <p:sp>
        <p:nvSpPr>
          <p:cNvPr id="25" name="Text 18"/>
          <p:cNvSpPr/>
          <p:nvPr/>
        </p:nvSpPr>
        <p:spPr>
          <a:xfrm>
            <a:off x="285750" y="3714750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Benefits in Secure Software Engineering</a:t>
            </a:r>
            <a:endParaRPr lang="en-US" sz="1350" dirty="0"/>
          </a:p>
        </p:txBody>
      </p:sp>
      <p:sp>
        <p:nvSpPr>
          <p:cNvPr id="26" name="Shape 19"/>
          <p:cNvSpPr/>
          <p:nvPr/>
        </p:nvSpPr>
        <p:spPr>
          <a:xfrm>
            <a:off x="285750" y="4079081"/>
            <a:ext cx="4214813" cy="342900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338" y="4193381"/>
            <a:ext cx="128588" cy="114300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657225" y="4164806"/>
            <a:ext cx="37576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Accelerates detection and response to security threats</a:t>
            </a:r>
            <a:endParaRPr lang="en-US" sz="837" dirty="0"/>
          </a:p>
        </p:txBody>
      </p:sp>
      <p:sp>
        <p:nvSpPr>
          <p:cNvPr id="29" name="Shape 21"/>
          <p:cNvSpPr/>
          <p:nvPr/>
        </p:nvSpPr>
        <p:spPr>
          <a:xfrm>
            <a:off x="285750" y="4507706"/>
            <a:ext cx="4214813" cy="342900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7194" y="4622006"/>
            <a:ext cx="142875" cy="114300"/>
          </a:xfrm>
          <a:prstGeom prst="rect">
            <a:avLst/>
          </a:prstGeom>
        </p:spPr>
      </p:pic>
      <p:sp>
        <p:nvSpPr>
          <p:cNvPr id="31" name="Text 22"/>
          <p:cNvSpPr/>
          <p:nvPr/>
        </p:nvSpPr>
        <p:spPr>
          <a:xfrm>
            <a:off x="657225" y="4593431"/>
            <a:ext cx="37576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Reduces human error in security operations</a:t>
            </a:r>
            <a:endParaRPr lang="en-US" sz="837" dirty="0"/>
          </a:p>
        </p:txBody>
      </p:sp>
      <p:sp>
        <p:nvSpPr>
          <p:cNvPr id="32" name="Shape 23"/>
          <p:cNvSpPr/>
          <p:nvPr/>
        </p:nvSpPr>
        <p:spPr>
          <a:xfrm>
            <a:off x="285750" y="4936331"/>
            <a:ext cx="4214813" cy="342900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3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1481" y="5050631"/>
            <a:ext cx="114300" cy="114300"/>
          </a:xfrm>
          <a:prstGeom prst="rect">
            <a:avLst/>
          </a:prstGeom>
        </p:spPr>
      </p:pic>
      <p:sp>
        <p:nvSpPr>
          <p:cNvPr id="34" name="Text 24"/>
          <p:cNvSpPr/>
          <p:nvPr/>
        </p:nvSpPr>
        <p:spPr>
          <a:xfrm>
            <a:off x="657225" y="5022056"/>
            <a:ext cx="37576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Improves efficiency and scalability of security teams</a:t>
            </a:r>
            <a:endParaRPr lang="en-US" sz="837" dirty="0"/>
          </a:p>
        </p:txBody>
      </p:sp>
      <p:pic>
        <p:nvPicPr>
          <p:cNvPr id="35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79281" y="946575"/>
            <a:ext cx="2143125" cy="2143125"/>
          </a:xfrm>
          <a:prstGeom prst="rect">
            <a:avLst/>
          </a:prstGeom>
        </p:spPr>
      </p:pic>
      <p:sp>
        <p:nvSpPr>
          <p:cNvPr id="36" name="Text 25"/>
          <p:cNvSpPr/>
          <p:nvPr/>
        </p:nvSpPr>
        <p:spPr>
          <a:xfrm>
            <a:off x="4643438" y="3232575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 Cases in SSDLC</a:t>
            </a:r>
            <a:endParaRPr lang="en-US" sz="1350" dirty="0"/>
          </a:p>
        </p:txBody>
      </p:sp>
      <p:sp>
        <p:nvSpPr>
          <p:cNvPr id="37" name="Shape 26"/>
          <p:cNvSpPr/>
          <p:nvPr/>
        </p:nvSpPr>
        <p:spPr>
          <a:xfrm>
            <a:off x="4643438" y="3739781"/>
            <a:ext cx="2053828" cy="798621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8" name="Shape 27"/>
          <p:cNvSpPr/>
          <p:nvPr/>
        </p:nvSpPr>
        <p:spPr>
          <a:xfrm>
            <a:off x="4643438" y="3739781"/>
            <a:ext cx="28575" cy="798621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9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29163" y="3854081"/>
            <a:ext cx="100013" cy="114300"/>
          </a:xfrm>
          <a:prstGeom prst="rect">
            <a:avLst/>
          </a:prstGeom>
        </p:spPr>
      </p:pic>
      <p:sp>
        <p:nvSpPr>
          <p:cNvPr id="40" name="Text 28"/>
          <p:cNvSpPr/>
          <p:nvPr/>
        </p:nvSpPr>
        <p:spPr>
          <a:xfrm>
            <a:off x="4886325" y="3832650"/>
            <a:ext cx="81737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CI/CD Security</a:t>
            </a:r>
            <a:endParaRPr lang="en-US" sz="837" dirty="0"/>
          </a:p>
        </p:txBody>
      </p:sp>
      <p:sp>
        <p:nvSpPr>
          <p:cNvPr id="41" name="Text 29"/>
          <p:cNvSpPr/>
          <p:nvPr/>
        </p:nvSpPr>
        <p:spPr>
          <a:xfrm>
            <a:off x="4729163" y="4032675"/>
            <a:ext cx="1882378" cy="42000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Automated security testing and vulnerability scanning in CI/CD pipelines.</a:t>
            </a:r>
            <a:endParaRPr lang="en-US" sz="732" dirty="0"/>
          </a:p>
        </p:txBody>
      </p:sp>
      <p:sp>
        <p:nvSpPr>
          <p:cNvPr id="42" name="Shape 30"/>
          <p:cNvSpPr/>
          <p:nvPr/>
        </p:nvSpPr>
        <p:spPr>
          <a:xfrm>
            <a:off x="6804422" y="3739781"/>
            <a:ext cx="2053828" cy="798621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3" name="Shape 31"/>
          <p:cNvSpPr/>
          <p:nvPr/>
        </p:nvSpPr>
        <p:spPr>
          <a:xfrm>
            <a:off x="6804422" y="3739781"/>
            <a:ext cx="28575" cy="798621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4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90147" y="3854081"/>
            <a:ext cx="114300" cy="114300"/>
          </a:xfrm>
          <a:prstGeom prst="rect">
            <a:avLst/>
          </a:prstGeom>
        </p:spPr>
      </p:pic>
      <p:sp>
        <p:nvSpPr>
          <p:cNvPr id="45" name="Text 32"/>
          <p:cNvSpPr/>
          <p:nvPr/>
        </p:nvSpPr>
        <p:spPr>
          <a:xfrm>
            <a:off x="7061597" y="3832650"/>
            <a:ext cx="15310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Vulnerability Management</a:t>
            </a:r>
            <a:endParaRPr lang="en-US" sz="837" dirty="0"/>
          </a:p>
        </p:txBody>
      </p:sp>
      <p:sp>
        <p:nvSpPr>
          <p:cNvPr id="46" name="Text 33"/>
          <p:cNvSpPr/>
          <p:nvPr/>
        </p:nvSpPr>
        <p:spPr>
          <a:xfrm>
            <a:off x="6890147" y="4032675"/>
            <a:ext cx="1882378" cy="28000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Automated prioritization and remediation of security vulnerabilities.</a:t>
            </a:r>
            <a:endParaRPr lang="en-US" sz="732" dirty="0"/>
          </a:p>
        </p:txBody>
      </p:sp>
      <p:sp>
        <p:nvSpPr>
          <p:cNvPr id="47" name="Shape 34"/>
          <p:cNvSpPr/>
          <p:nvPr/>
        </p:nvSpPr>
        <p:spPr>
          <a:xfrm>
            <a:off x="4643438" y="4645558"/>
            <a:ext cx="2053828" cy="658620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8" name="Shape 35"/>
          <p:cNvSpPr/>
          <p:nvPr/>
        </p:nvSpPr>
        <p:spPr>
          <a:xfrm>
            <a:off x="4643438" y="4645558"/>
            <a:ext cx="28575" cy="658620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9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29163" y="4759858"/>
            <a:ext cx="114300" cy="114300"/>
          </a:xfrm>
          <a:prstGeom prst="rect">
            <a:avLst/>
          </a:prstGeom>
        </p:spPr>
      </p:pic>
      <p:sp>
        <p:nvSpPr>
          <p:cNvPr id="50" name="Text 36"/>
          <p:cNvSpPr/>
          <p:nvPr/>
        </p:nvSpPr>
        <p:spPr>
          <a:xfrm>
            <a:off x="4900613" y="4738427"/>
            <a:ext cx="104985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Incident Response</a:t>
            </a:r>
            <a:endParaRPr lang="en-US" sz="837" dirty="0"/>
          </a:p>
        </p:txBody>
      </p:sp>
      <p:sp>
        <p:nvSpPr>
          <p:cNvPr id="51" name="Text 37"/>
          <p:cNvSpPr/>
          <p:nvPr/>
        </p:nvSpPr>
        <p:spPr>
          <a:xfrm>
            <a:off x="4729163" y="4938452"/>
            <a:ext cx="1882378" cy="28000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Automated containment and remediation of security incidents.</a:t>
            </a:r>
            <a:endParaRPr lang="en-US" sz="732" dirty="0"/>
          </a:p>
        </p:txBody>
      </p:sp>
      <p:sp>
        <p:nvSpPr>
          <p:cNvPr id="52" name="Shape 38"/>
          <p:cNvSpPr/>
          <p:nvPr/>
        </p:nvSpPr>
        <p:spPr>
          <a:xfrm>
            <a:off x="6804422" y="4645558"/>
            <a:ext cx="2053828" cy="658620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3" name="Shape 39"/>
          <p:cNvSpPr/>
          <p:nvPr/>
        </p:nvSpPr>
        <p:spPr>
          <a:xfrm>
            <a:off x="6804422" y="4645558"/>
            <a:ext cx="28575" cy="658620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90147" y="4759858"/>
            <a:ext cx="85725" cy="114300"/>
          </a:xfrm>
          <a:prstGeom prst="rect">
            <a:avLst/>
          </a:prstGeom>
        </p:spPr>
      </p:pic>
      <p:sp>
        <p:nvSpPr>
          <p:cNvPr id="55" name="Text 40"/>
          <p:cNvSpPr/>
          <p:nvPr/>
        </p:nvSpPr>
        <p:spPr>
          <a:xfrm>
            <a:off x="7033022" y="4738427"/>
            <a:ext cx="13411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Compliance Monitoring</a:t>
            </a:r>
            <a:endParaRPr lang="en-US" sz="837" dirty="0"/>
          </a:p>
        </p:txBody>
      </p:sp>
      <p:sp>
        <p:nvSpPr>
          <p:cNvPr id="56" name="Text 41"/>
          <p:cNvSpPr/>
          <p:nvPr/>
        </p:nvSpPr>
        <p:spPr>
          <a:xfrm>
            <a:off x="6890147" y="4938452"/>
            <a:ext cx="1882378" cy="28000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Continuous monitoring and reporting of compliance status.</a:t>
            </a:r>
            <a:endParaRPr lang="en-US" sz="732" dirty="0"/>
          </a:p>
        </p:txBody>
      </p:sp>
      <p:sp>
        <p:nvSpPr>
          <p:cNvPr id="57" name="Text 42"/>
          <p:cNvSpPr/>
          <p:nvPr/>
        </p:nvSpPr>
        <p:spPr>
          <a:xfrm>
            <a:off x="8870361" y="5336381"/>
            <a:ext cx="1307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30</a:t>
            </a:r>
            <a:endParaRPr lang="en-US" sz="837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9355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Threat Intelligence Integration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is Threat Intelligence?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285875"/>
            <a:ext cx="142875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85775" y="1259086"/>
            <a:ext cx="371904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Evidence-based knowledge about existing or emerging 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285750" y="1473398"/>
            <a:ext cx="33973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threats that can inform security decisions and help 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285750" y="1687711"/>
            <a:ext cx="251875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organizations protect against attacks. </a:t>
            </a:r>
            <a:endParaRPr lang="en-US" sz="1046" dirty="0"/>
          </a:p>
        </p:txBody>
      </p:sp>
      <p:sp>
        <p:nvSpPr>
          <p:cNvPr id="9" name="Text 5"/>
          <p:cNvSpPr/>
          <p:nvPr/>
        </p:nvSpPr>
        <p:spPr>
          <a:xfrm>
            <a:off x="285750" y="2000250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Sources of Threat Intelligence</a:t>
            </a:r>
            <a:endParaRPr lang="en-US" sz="1350" dirty="0"/>
          </a:p>
        </p:txBody>
      </p:sp>
      <p:sp>
        <p:nvSpPr>
          <p:cNvPr id="10" name="Shape 6"/>
          <p:cNvSpPr/>
          <p:nvPr/>
        </p:nvSpPr>
        <p:spPr>
          <a:xfrm>
            <a:off x="285750" y="2364581"/>
            <a:ext cx="285750" cy="285750"/>
          </a:xfrm>
          <a:prstGeom prst="ellipse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75" y="2450306"/>
            <a:ext cx="114300" cy="11430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78656" y="2371725"/>
            <a:ext cx="189750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Open Source Intelligence (OSINT)</a:t>
            </a:r>
            <a:endParaRPr lang="en-US" sz="837" dirty="0"/>
          </a:p>
        </p:txBody>
      </p:sp>
      <p:sp>
        <p:nvSpPr>
          <p:cNvPr id="13" name="Text 8"/>
          <p:cNvSpPr/>
          <p:nvPr/>
        </p:nvSpPr>
        <p:spPr>
          <a:xfrm>
            <a:off x="2576159" y="2371725"/>
            <a:ext cx="164250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Publicly available information </a:t>
            </a:r>
            <a:endParaRPr lang="en-US" sz="837" dirty="0"/>
          </a:p>
        </p:txBody>
      </p:sp>
      <p:sp>
        <p:nvSpPr>
          <p:cNvPr id="14" name="Text 9"/>
          <p:cNvSpPr/>
          <p:nvPr/>
        </p:nvSpPr>
        <p:spPr>
          <a:xfrm>
            <a:off x="678656" y="2543175"/>
            <a:ext cx="202483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from forums, blogs, and social media. </a:t>
            </a:r>
            <a:endParaRPr lang="en-US" sz="837" dirty="0"/>
          </a:p>
        </p:txBody>
      </p:sp>
      <p:sp>
        <p:nvSpPr>
          <p:cNvPr id="15" name="Shape 10"/>
          <p:cNvSpPr/>
          <p:nvPr/>
        </p:nvSpPr>
        <p:spPr>
          <a:xfrm>
            <a:off x="285750" y="2814638"/>
            <a:ext cx="285750" cy="285750"/>
          </a:xfrm>
          <a:prstGeom prst="ellipse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763" y="2900363"/>
            <a:ext cx="85725" cy="11430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78656" y="2821781"/>
            <a:ext cx="103944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Commercial Feeds</a:t>
            </a:r>
            <a:endParaRPr lang="en-US" sz="837" dirty="0"/>
          </a:p>
        </p:txBody>
      </p:sp>
      <p:sp>
        <p:nvSpPr>
          <p:cNvPr id="18" name="Text 12"/>
          <p:cNvSpPr/>
          <p:nvPr/>
        </p:nvSpPr>
        <p:spPr>
          <a:xfrm>
            <a:off x="1718100" y="2821781"/>
            <a:ext cx="25922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Paid services providing curated threat data and </a:t>
            </a:r>
            <a:endParaRPr lang="en-US" sz="837" dirty="0"/>
          </a:p>
        </p:txBody>
      </p:sp>
      <p:sp>
        <p:nvSpPr>
          <p:cNvPr id="19" name="Text 13"/>
          <p:cNvSpPr/>
          <p:nvPr/>
        </p:nvSpPr>
        <p:spPr>
          <a:xfrm>
            <a:off x="678656" y="2993231"/>
            <a:ext cx="45630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analysis. </a:t>
            </a:r>
            <a:endParaRPr lang="en-US" sz="837" dirty="0"/>
          </a:p>
        </p:txBody>
      </p:sp>
      <p:sp>
        <p:nvSpPr>
          <p:cNvPr id="20" name="Shape 14"/>
          <p:cNvSpPr/>
          <p:nvPr/>
        </p:nvSpPr>
        <p:spPr>
          <a:xfrm>
            <a:off x="285750" y="3264694"/>
            <a:ext cx="285750" cy="285750"/>
          </a:xfrm>
          <a:prstGeom prst="ellipse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188" y="3350419"/>
            <a:ext cx="142875" cy="11430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78656" y="3271838"/>
            <a:ext cx="196070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Information Sharing Communities</a:t>
            </a:r>
            <a:endParaRPr lang="en-US" sz="837" dirty="0"/>
          </a:p>
        </p:txBody>
      </p:sp>
      <p:sp>
        <p:nvSpPr>
          <p:cNvPr id="23" name="Text 16"/>
          <p:cNvSpPr/>
          <p:nvPr/>
        </p:nvSpPr>
        <p:spPr>
          <a:xfrm>
            <a:off x="2639364" y="3271838"/>
            <a:ext cx="179313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Industry-specific groups sharing </a:t>
            </a:r>
            <a:endParaRPr lang="en-US" sz="837" dirty="0"/>
          </a:p>
        </p:txBody>
      </p:sp>
      <p:sp>
        <p:nvSpPr>
          <p:cNvPr id="24" name="Text 17"/>
          <p:cNvSpPr/>
          <p:nvPr/>
        </p:nvSpPr>
        <p:spPr>
          <a:xfrm>
            <a:off x="678656" y="3443288"/>
            <a:ext cx="179852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threat information (ISACs, ISAOs). </a:t>
            </a:r>
            <a:endParaRPr lang="en-US" sz="837" dirty="0"/>
          </a:p>
        </p:txBody>
      </p:sp>
      <p:sp>
        <p:nvSpPr>
          <p:cNvPr id="25" name="Shape 18"/>
          <p:cNvSpPr/>
          <p:nvPr/>
        </p:nvSpPr>
        <p:spPr>
          <a:xfrm>
            <a:off x="285750" y="3714750"/>
            <a:ext cx="285750" cy="285750"/>
          </a:xfrm>
          <a:prstGeom prst="ellipse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475" y="3800475"/>
            <a:ext cx="114300" cy="114300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678656" y="3721894"/>
            <a:ext cx="128417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Internal Security Tools</a:t>
            </a:r>
            <a:endParaRPr lang="en-US" sz="837" dirty="0"/>
          </a:p>
        </p:txBody>
      </p:sp>
      <p:sp>
        <p:nvSpPr>
          <p:cNvPr id="28" name="Text 20"/>
          <p:cNvSpPr/>
          <p:nvPr/>
        </p:nvSpPr>
        <p:spPr>
          <a:xfrm>
            <a:off x="1962829" y="3721894"/>
            <a:ext cx="221869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Data from SIEM, EDR, and other security </a:t>
            </a:r>
            <a:endParaRPr lang="en-US" sz="837" dirty="0"/>
          </a:p>
        </p:txBody>
      </p:sp>
      <p:sp>
        <p:nvSpPr>
          <p:cNvPr id="29" name="Text 21"/>
          <p:cNvSpPr/>
          <p:nvPr/>
        </p:nvSpPr>
        <p:spPr>
          <a:xfrm>
            <a:off x="678656" y="3893344"/>
            <a:ext cx="46579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systems. </a:t>
            </a:r>
            <a:endParaRPr lang="en-US" sz="837" dirty="0"/>
          </a:p>
        </p:txBody>
      </p:sp>
      <p:pic>
        <p:nvPicPr>
          <p:cNvPr id="3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4178" y="885825"/>
            <a:ext cx="3793331" cy="2134949"/>
          </a:xfrm>
          <a:prstGeom prst="rect">
            <a:avLst/>
          </a:prstGeom>
        </p:spPr>
      </p:pic>
      <p:sp>
        <p:nvSpPr>
          <p:cNvPr id="31" name="Text 22"/>
          <p:cNvSpPr/>
          <p:nvPr/>
        </p:nvSpPr>
        <p:spPr>
          <a:xfrm>
            <a:off x="4643438" y="3163649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Integration Points in SSDLC</a:t>
            </a:r>
            <a:endParaRPr lang="en-US" sz="1350" dirty="0"/>
          </a:p>
        </p:txBody>
      </p:sp>
      <p:sp>
        <p:nvSpPr>
          <p:cNvPr id="32" name="Shape 23"/>
          <p:cNvSpPr/>
          <p:nvPr/>
        </p:nvSpPr>
        <p:spPr>
          <a:xfrm>
            <a:off x="4643438" y="3527980"/>
            <a:ext cx="4214813" cy="514350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3" name="Shape 24"/>
          <p:cNvSpPr/>
          <p:nvPr/>
        </p:nvSpPr>
        <p:spPr>
          <a:xfrm>
            <a:off x="4643438" y="3527980"/>
            <a:ext cx="28575" cy="514350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9163" y="3642280"/>
            <a:ext cx="114300" cy="114300"/>
          </a:xfrm>
          <a:prstGeom prst="rect">
            <a:avLst/>
          </a:prstGeom>
        </p:spPr>
      </p:pic>
      <p:sp>
        <p:nvSpPr>
          <p:cNvPr id="35" name="Text 25"/>
          <p:cNvSpPr/>
          <p:nvPr/>
        </p:nvSpPr>
        <p:spPr>
          <a:xfrm>
            <a:off x="4900613" y="3620849"/>
            <a:ext cx="117375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Requirements Phase</a:t>
            </a:r>
            <a:endParaRPr lang="en-US" sz="837" dirty="0"/>
          </a:p>
        </p:txBody>
      </p:sp>
      <p:sp>
        <p:nvSpPr>
          <p:cNvPr id="36" name="Text 26"/>
          <p:cNvSpPr/>
          <p:nvPr/>
        </p:nvSpPr>
        <p:spPr>
          <a:xfrm>
            <a:off x="6074364" y="3620849"/>
            <a:ext cx="258673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Inform security requirements based on current </a:t>
            </a:r>
            <a:endParaRPr lang="en-US" sz="837" dirty="0"/>
          </a:p>
        </p:txBody>
      </p:sp>
      <p:sp>
        <p:nvSpPr>
          <p:cNvPr id="37" name="Text 27"/>
          <p:cNvSpPr/>
          <p:nvPr/>
        </p:nvSpPr>
        <p:spPr>
          <a:xfrm>
            <a:off x="4729163" y="3792299"/>
            <a:ext cx="93008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threat landscape. </a:t>
            </a:r>
            <a:endParaRPr lang="en-US" sz="837" dirty="0"/>
          </a:p>
        </p:txBody>
      </p:sp>
      <p:sp>
        <p:nvSpPr>
          <p:cNvPr id="38" name="Shape 28"/>
          <p:cNvSpPr/>
          <p:nvPr/>
        </p:nvSpPr>
        <p:spPr>
          <a:xfrm>
            <a:off x="4643438" y="4128055"/>
            <a:ext cx="4214813" cy="514350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9" name="Shape 29"/>
          <p:cNvSpPr/>
          <p:nvPr/>
        </p:nvSpPr>
        <p:spPr>
          <a:xfrm>
            <a:off x="4643438" y="4128055"/>
            <a:ext cx="28575" cy="514350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29163" y="4242355"/>
            <a:ext cx="128588" cy="114300"/>
          </a:xfrm>
          <a:prstGeom prst="rect">
            <a:avLst/>
          </a:prstGeom>
        </p:spPr>
      </p:pic>
      <p:sp>
        <p:nvSpPr>
          <p:cNvPr id="41" name="Text 30"/>
          <p:cNvSpPr/>
          <p:nvPr/>
        </p:nvSpPr>
        <p:spPr>
          <a:xfrm>
            <a:off x="4914900" y="4220924"/>
            <a:ext cx="76125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Design Phase</a:t>
            </a:r>
            <a:endParaRPr lang="en-US" sz="837" dirty="0"/>
          </a:p>
        </p:txBody>
      </p:sp>
      <p:sp>
        <p:nvSpPr>
          <p:cNvPr id="42" name="Text 31"/>
          <p:cNvSpPr/>
          <p:nvPr/>
        </p:nvSpPr>
        <p:spPr>
          <a:xfrm>
            <a:off x="5676156" y="4220924"/>
            <a:ext cx="263861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Enhance threat modeling with real-world attack </a:t>
            </a:r>
            <a:endParaRPr lang="en-US" sz="837" dirty="0"/>
          </a:p>
        </p:txBody>
      </p:sp>
      <p:sp>
        <p:nvSpPr>
          <p:cNvPr id="43" name="Text 32"/>
          <p:cNvSpPr/>
          <p:nvPr/>
        </p:nvSpPr>
        <p:spPr>
          <a:xfrm>
            <a:off x="4729163" y="4220924"/>
            <a:ext cx="4039623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patterns and vectors. </a:t>
            </a:r>
            <a:endParaRPr lang="en-US" sz="837" dirty="0"/>
          </a:p>
        </p:txBody>
      </p:sp>
      <p:sp>
        <p:nvSpPr>
          <p:cNvPr id="44" name="Shape 33"/>
          <p:cNvSpPr/>
          <p:nvPr/>
        </p:nvSpPr>
        <p:spPr>
          <a:xfrm>
            <a:off x="4643438" y="4728130"/>
            <a:ext cx="4214813" cy="514350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5" name="Shape 34"/>
          <p:cNvSpPr/>
          <p:nvPr/>
        </p:nvSpPr>
        <p:spPr>
          <a:xfrm>
            <a:off x="4643438" y="4728130"/>
            <a:ext cx="28575" cy="514350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6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29163" y="4842430"/>
            <a:ext cx="142875" cy="114300"/>
          </a:xfrm>
          <a:prstGeom prst="rect">
            <a:avLst/>
          </a:prstGeom>
        </p:spPr>
      </p:pic>
      <p:sp>
        <p:nvSpPr>
          <p:cNvPr id="47" name="Text 35"/>
          <p:cNvSpPr/>
          <p:nvPr/>
        </p:nvSpPr>
        <p:spPr>
          <a:xfrm>
            <a:off x="4929188" y="4820999"/>
            <a:ext cx="13053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Implementation Phase</a:t>
            </a:r>
            <a:endParaRPr lang="en-US" sz="837" dirty="0"/>
          </a:p>
        </p:txBody>
      </p:sp>
      <p:sp>
        <p:nvSpPr>
          <p:cNvPr id="48" name="Text 36"/>
          <p:cNvSpPr/>
          <p:nvPr/>
        </p:nvSpPr>
        <p:spPr>
          <a:xfrm>
            <a:off x="6234512" y="4820999"/>
            <a:ext cx="22589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Guide secure coding practices to address </a:t>
            </a:r>
            <a:endParaRPr lang="en-US" sz="837" dirty="0"/>
          </a:p>
        </p:txBody>
      </p:sp>
      <p:sp>
        <p:nvSpPr>
          <p:cNvPr id="49" name="Text 37"/>
          <p:cNvSpPr/>
          <p:nvPr/>
        </p:nvSpPr>
        <p:spPr>
          <a:xfrm>
            <a:off x="4729163" y="4992449"/>
            <a:ext cx="11704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known vulnerabilities. </a:t>
            </a:r>
            <a:endParaRPr lang="en-US" sz="837" dirty="0"/>
          </a:p>
        </p:txBody>
      </p:sp>
      <p:sp>
        <p:nvSpPr>
          <p:cNvPr id="50" name="Shape 38"/>
          <p:cNvSpPr/>
          <p:nvPr/>
        </p:nvSpPr>
        <p:spPr>
          <a:xfrm>
            <a:off x="4643438" y="5328205"/>
            <a:ext cx="4214813" cy="514350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1" name="Shape 39"/>
          <p:cNvSpPr/>
          <p:nvPr/>
        </p:nvSpPr>
        <p:spPr>
          <a:xfrm>
            <a:off x="4643438" y="5328205"/>
            <a:ext cx="28575" cy="514350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29163" y="5442505"/>
            <a:ext cx="114300" cy="114300"/>
          </a:xfrm>
          <a:prstGeom prst="rect">
            <a:avLst/>
          </a:prstGeom>
        </p:spPr>
      </p:pic>
      <p:sp>
        <p:nvSpPr>
          <p:cNvPr id="53" name="Text 40"/>
          <p:cNvSpPr/>
          <p:nvPr/>
        </p:nvSpPr>
        <p:spPr>
          <a:xfrm>
            <a:off x="4900613" y="5421074"/>
            <a:ext cx="78444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Testing Phase</a:t>
            </a:r>
            <a:endParaRPr lang="en-US" sz="837" dirty="0"/>
          </a:p>
        </p:txBody>
      </p:sp>
      <p:sp>
        <p:nvSpPr>
          <p:cNvPr id="54" name="Text 41"/>
          <p:cNvSpPr/>
          <p:nvPr/>
        </p:nvSpPr>
        <p:spPr>
          <a:xfrm>
            <a:off x="5685058" y="5421074"/>
            <a:ext cx="285830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Focus security testing on relevant threats and attack </a:t>
            </a:r>
            <a:endParaRPr lang="en-US" sz="837" dirty="0"/>
          </a:p>
        </p:txBody>
      </p:sp>
      <p:sp>
        <p:nvSpPr>
          <p:cNvPr id="55" name="Text 42"/>
          <p:cNvSpPr/>
          <p:nvPr/>
        </p:nvSpPr>
        <p:spPr>
          <a:xfrm>
            <a:off x="4729163" y="5592524"/>
            <a:ext cx="54007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scenarios. </a:t>
            </a:r>
            <a:endParaRPr lang="en-US" sz="837" dirty="0"/>
          </a:p>
        </p:txBody>
      </p:sp>
      <p:sp>
        <p:nvSpPr>
          <p:cNvPr id="56" name="Shape 43"/>
          <p:cNvSpPr/>
          <p:nvPr/>
        </p:nvSpPr>
        <p:spPr>
          <a:xfrm>
            <a:off x="2678906" y="6071155"/>
            <a:ext cx="357188" cy="357188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7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00350" y="6192599"/>
            <a:ext cx="114300" cy="114300"/>
          </a:xfrm>
          <a:prstGeom prst="rect">
            <a:avLst/>
          </a:prstGeom>
        </p:spPr>
      </p:pic>
      <p:sp>
        <p:nvSpPr>
          <p:cNvPr id="58" name="Text 44"/>
          <p:cNvSpPr/>
          <p:nvPr/>
        </p:nvSpPr>
        <p:spPr>
          <a:xfrm>
            <a:off x="2428875" y="6499780"/>
            <a:ext cx="85725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Collection</a:t>
            </a:r>
            <a:endParaRPr lang="en-US" sz="732" dirty="0"/>
          </a:p>
        </p:txBody>
      </p:sp>
      <p:sp>
        <p:nvSpPr>
          <p:cNvPr id="59" name="Shape 45"/>
          <p:cNvSpPr/>
          <p:nvPr/>
        </p:nvSpPr>
        <p:spPr>
          <a:xfrm>
            <a:off x="3536156" y="6071155"/>
            <a:ext cx="357188" cy="357188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0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57600" y="6192599"/>
            <a:ext cx="114300" cy="114300"/>
          </a:xfrm>
          <a:prstGeom prst="rect">
            <a:avLst/>
          </a:prstGeom>
        </p:spPr>
      </p:pic>
      <p:sp>
        <p:nvSpPr>
          <p:cNvPr id="61" name="Text 46"/>
          <p:cNvSpPr/>
          <p:nvPr/>
        </p:nvSpPr>
        <p:spPr>
          <a:xfrm>
            <a:off x="3286125" y="6499780"/>
            <a:ext cx="85725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Processing</a:t>
            </a:r>
            <a:endParaRPr lang="en-US" sz="732" dirty="0"/>
          </a:p>
        </p:txBody>
      </p:sp>
      <p:sp>
        <p:nvSpPr>
          <p:cNvPr id="62" name="Shape 47"/>
          <p:cNvSpPr/>
          <p:nvPr/>
        </p:nvSpPr>
        <p:spPr>
          <a:xfrm>
            <a:off x="4393406" y="6071155"/>
            <a:ext cx="357188" cy="357188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3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14850" y="6192599"/>
            <a:ext cx="114300" cy="114300"/>
          </a:xfrm>
          <a:prstGeom prst="rect">
            <a:avLst/>
          </a:prstGeom>
        </p:spPr>
      </p:pic>
      <p:sp>
        <p:nvSpPr>
          <p:cNvPr id="64" name="Text 48"/>
          <p:cNvSpPr/>
          <p:nvPr/>
        </p:nvSpPr>
        <p:spPr>
          <a:xfrm>
            <a:off x="4143375" y="6499780"/>
            <a:ext cx="85725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Analysis</a:t>
            </a:r>
            <a:endParaRPr lang="en-US" sz="732" dirty="0"/>
          </a:p>
        </p:txBody>
      </p:sp>
      <p:sp>
        <p:nvSpPr>
          <p:cNvPr id="65" name="Shape 49"/>
          <p:cNvSpPr/>
          <p:nvPr/>
        </p:nvSpPr>
        <p:spPr>
          <a:xfrm>
            <a:off x="5250656" y="6071155"/>
            <a:ext cx="357188" cy="357188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79244" y="6192599"/>
            <a:ext cx="100013" cy="114300"/>
          </a:xfrm>
          <a:prstGeom prst="rect">
            <a:avLst/>
          </a:prstGeom>
        </p:spPr>
      </p:pic>
      <p:sp>
        <p:nvSpPr>
          <p:cNvPr id="67" name="Text 50"/>
          <p:cNvSpPr/>
          <p:nvPr/>
        </p:nvSpPr>
        <p:spPr>
          <a:xfrm>
            <a:off x="5000625" y="6499780"/>
            <a:ext cx="85725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Dissemination</a:t>
            </a:r>
            <a:endParaRPr lang="en-US" sz="732" dirty="0"/>
          </a:p>
        </p:txBody>
      </p:sp>
      <p:sp>
        <p:nvSpPr>
          <p:cNvPr id="68" name="Shape 51"/>
          <p:cNvSpPr/>
          <p:nvPr/>
        </p:nvSpPr>
        <p:spPr>
          <a:xfrm>
            <a:off x="6107906" y="6071155"/>
            <a:ext cx="357188" cy="357188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9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29350" y="6192599"/>
            <a:ext cx="114300" cy="114300"/>
          </a:xfrm>
          <a:prstGeom prst="rect">
            <a:avLst/>
          </a:prstGeom>
        </p:spPr>
      </p:pic>
      <p:sp>
        <p:nvSpPr>
          <p:cNvPr id="70" name="Text 52"/>
          <p:cNvSpPr/>
          <p:nvPr/>
        </p:nvSpPr>
        <p:spPr>
          <a:xfrm>
            <a:off x="5857875" y="6499780"/>
            <a:ext cx="85725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Feedback</a:t>
            </a:r>
            <a:endParaRPr lang="en-US" sz="732" dirty="0"/>
          </a:p>
        </p:txBody>
      </p:sp>
      <p:sp>
        <p:nvSpPr>
          <p:cNvPr id="71" name="Text 53"/>
          <p:cNvSpPr/>
          <p:nvPr/>
        </p:nvSpPr>
        <p:spPr>
          <a:xfrm>
            <a:off x="8870361" y="6621224"/>
            <a:ext cx="1307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31</a:t>
            </a:r>
            <a:endParaRPr lang="en-US" sz="837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36301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Privacy by Design and Default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is Privacy by Design?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285875"/>
            <a:ext cx="142875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85775" y="1259086"/>
            <a:ext cx="34643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An approach that integrates privacy protection into 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285750" y="1473398"/>
            <a:ext cx="388734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systems, processes, and products from the earliest design 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285750" y="1687711"/>
            <a:ext cx="222787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stages rather than adding it later. </a:t>
            </a:r>
            <a:endParaRPr lang="en-US" sz="1046" dirty="0"/>
          </a:p>
        </p:txBody>
      </p:sp>
      <p:sp>
        <p:nvSpPr>
          <p:cNvPr id="9" name="Text 5"/>
          <p:cNvSpPr/>
          <p:nvPr/>
        </p:nvSpPr>
        <p:spPr>
          <a:xfrm>
            <a:off x="285750" y="2000250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7 Foundational Principles</a:t>
            </a:r>
            <a:endParaRPr lang="en-US" sz="1350" dirty="0"/>
          </a:p>
        </p:txBody>
      </p:sp>
      <p:sp>
        <p:nvSpPr>
          <p:cNvPr id="10" name="Shape 6"/>
          <p:cNvSpPr/>
          <p:nvPr/>
        </p:nvSpPr>
        <p:spPr>
          <a:xfrm>
            <a:off x="285750" y="2364581"/>
            <a:ext cx="257175" cy="257175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7"/>
          <p:cNvSpPr/>
          <p:nvPr/>
        </p:nvSpPr>
        <p:spPr>
          <a:xfrm>
            <a:off x="285750" y="2364581"/>
            <a:ext cx="25717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12" name="Text 8"/>
          <p:cNvSpPr/>
          <p:nvPr/>
        </p:nvSpPr>
        <p:spPr>
          <a:xfrm>
            <a:off x="650081" y="2364581"/>
            <a:ext cx="385048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Proactive not Reactive</a:t>
            </a:r>
            <a:endParaRPr lang="en-US" sz="942" dirty="0"/>
          </a:p>
        </p:txBody>
      </p:sp>
      <p:sp>
        <p:nvSpPr>
          <p:cNvPr id="13" name="Text 9"/>
          <p:cNvSpPr/>
          <p:nvPr/>
        </p:nvSpPr>
        <p:spPr>
          <a:xfrm>
            <a:off x="650081" y="2593181"/>
            <a:ext cx="3850481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Anticipate and prevent privacy issues before they occur.</a:t>
            </a:r>
            <a:endParaRPr lang="en-US" sz="837" dirty="0"/>
          </a:p>
        </p:txBody>
      </p:sp>
      <p:sp>
        <p:nvSpPr>
          <p:cNvPr id="14" name="Shape 10"/>
          <p:cNvSpPr/>
          <p:nvPr/>
        </p:nvSpPr>
        <p:spPr>
          <a:xfrm>
            <a:off x="285750" y="2860346"/>
            <a:ext cx="257175" cy="257175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1"/>
          <p:cNvSpPr/>
          <p:nvPr/>
        </p:nvSpPr>
        <p:spPr>
          <a:xfrm>
            <a:off x="285750" y="2860346"/>
            <a:ext cx="25717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16" name="Text 12"/>
          <p:cNvSpPr/>
          <p:nvPr/>
        </p:nvSpPr>
        <p:spPr>
          <a:xfrm>
            <a:off x="650081" y="2860346"/>
            <a:ext cx="385048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Privacy as the Default</a:t>
            </a:r>
            <a:endParaRPr lang="en-US" sz="942" dirty="0"/>
          </a:p>
        </p:txBody>
      </p:sp>
      <p:sp>
        <p:nvSpPr>
          <p:cNvPr id="17" name="Text 13"/>
          <p:cNvSpPr/>
          <p:nvPr/>
        </p:nvSpPr>
        <p:spPr>
          <a:xfrm>
            <a:off x="650081" y="3088946"/>
            <a:ext cx="3850481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Ensure personal data is automatically protected without user action.</a:t>
            </a:r>
            <a:endParaRPr lang="en-US" sz="837" dirty="0"/>
          </a:p>
        </p:txBody>
      </p:sp>
      <p:sp>
        <p:nvSpPr>
          <p:cNvPr id="18" name="Shape 14"/>
          <p:cNvSpPr/>
          <p:nvPr/>
        </p:nvSpPr>
        <p:spPr>
          <a:xfrm>
            <a:off x="285750" y="3356111"/>
            <a:ext cx="257175" cy="257175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Text 15"/>
          <p:cNvSpPr/>
          <p:nvPr/>
        </p:nvSpPr>
        <p:spPr>
          <a:xfrm>
            <a:off x="285750" y="3356111"/>
            <a:ext cx="25717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20" name="Text 16"/>
          <p:cNvSpPr/>
          <p:nvPr/>
        </p:nvSpPr>
        <p:spPr>
          <a:xfrm>
            <a:off x="650081" y="3356111"/>
            <a:ext cx="385048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Privacy Embedded into Design</a:t>
            </a:r>
            <a:endParaRPr lang="en-US" sz="942" dirty="0"/>
          </a:p>
        </p:txBody>
      </p:sp>
      <p:sp>
        <p:nvSpPr>
          <p:cNvPr id="21" name="Text 17"/>
          <p:cNvSpPr/>
          <p:nvPr/>
        </p:nvSpPr>
        <p:spPr>
          <a:xfrm>
            <a:off x="650081" y="3584711"/>
            <a:ext cx="3850481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Build privacy into the architecture and not as an add-on.</a:t>
            </a:r>
            <a:endParaRPr lang="en-US" sz="837" dirty="0"/>
          </a:p>
        </p:txBody>
      </p:sp>
      <p:sp>
        <p:nvSpPr>
          <p:cNvPr id="22" name="Shape 18"/>
          <p:cNvSpPr/>
          <p:nvPr/>
        </p:nvSpPr>
        <p:spPr>
          <a:xfrm>
            <a:off x="285750" y="3851877"/>
            <a:ext cx="257175" cy="257175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Text 19"/>
          <p:cNvSpPr/>
          <p:nvPr/>
        </p:nvSpPr>
        <p:spPr>
          <a:xfrm>
            <a:off x="285750" y="3851877"/>
            <a:ext cx="25717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37" dirty="0"/>
          </a:p>
        </p:txBody>
      </p:sp>
      <p:sp>
        <p:nvSpPr>
          <p:cNvPr id="24" name="Text 20"/>
          <p:cNvSpPr/>
          <p:nvPr/>
        </p:nvSpPr>
        <p:spPr>
          <a:xfrm>
            <a:off x="650081" y="3851877"/>
            <a:ext cx="385048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Full Functionality</a:t>
            </a:r>
            <a:endParaRPr lang="en-US" sz="942" dirty="0"/>
          </a:p>
        </p:txBody>
      </p:sp>
      <p:sp>
        <p:nvSpPr>
          <p:cNvPr id="25" name="Text 21"/>
          <p:cNvSpPr/>
          <p:nvPr/>
        </p:nvSpPr>
        <p:spPr>
          <a:xfrm>
            <a:off x="650081" y="4080477"/>
            <a:ext cx="3850481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Avoid false trade-offs between privacy and security or functionality.</a:t>
            </a:r>
            <a:endParaRPr lang="en-US" sz="837" dirty="0"/>
          </a:p>
        </p:txBody>
      </p:sp>
      <p:pic>
        <p:nvPicPr>
          <p:cNvPr id="2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4178" y="885825"/>
            <a:ext cx="3793331" cy="2008231"/>
          </a:xfrm>
          <a:prstGeom prst="rect">
            <a:avLst/>
          </a:prstGeom>
        </p:spPr>
      </p:pic>
      <p:sp>
        <p:nvSpPr>
          <p:cNvPr id="27" name="Shape 22"/>
          <p:cNvSpPr/>
          <p:nvPr/>
        </p:nvSpPr>
        <p:spPr>
          <a:xfrm>
            <a:off x="4643438" y="3036931"/>
            <a:ext cx="257175" cy="257175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8" name="Text 23"/>
          <p:cNvSpPr/>
          <p:nvPr/>
        </p:nvSpPr>
        <p:spPr>
          <a:xfrm>
            <a:off x="4643438" y="3036931"/>
            <a:ext cx="25717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837" dirty="0"/>
          </a:p>
        </p:txBody>
      </p:sp>
      <p:sp>
        <p:nvSpPr>
          <p:cNvPr id="29" name="Text 24"/>
          <p:cNvSpPr/>
          <p:nvPr/>
        </p:nvSpPr>
        <p:spPr>
          <a:xfrm>
            <a:off x="5007769" y="3036931"/>
            <a:ext cx="385048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End-to-End Security</a:t>
            </a:r>
            <a:endParaRPr lang="en-US" sz="942" dirty="0"/>
          </a:p>
        </p:txBody>
      </p:sp>
      <p:sp>
        <p:nvSpPr>
          <p:cNvPr id="30" name="Text 25"/>
          <p:cNvSpPr/>
          <p:nvPr/>
        </p:nvSpPr>
        <p:spPr>
          <a:xfrm>
            <a:off x="5007769" y="3265531"/>
            <a:ext cx="3850481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Ensure full lifecycle protection of data from collection to deletion.</a:t>
            </a:r>
            <a:endParaRPr lang="en-US" sz="837" dirty="0"/>
          </a:p>
        </p:txBody>
      </p:sp>
      <p:sp>
        <p:nvSpPr>
          <p:cNvPr id="31" name="Shape 26"/>
          <p:cNvSpPr/>
          <p:nvPr/>
        </p:nvSpPr>
        <p:spPr>
          <a:xfrm>
            <a:off x="4643438" y="3532696"/>
            <a:ext cx="257175" cy="257175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2" name="Text 27"/>
          <p:cNvSpPr/>
          <p:nvPr/>
        </p:nvSpPr>
        <p:spPr>
          <a:xfrm>
            <a:off x="4643438" y="3532696"/>
            <a:ext cx="25717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</a:t>
            </a:r>
            <a:endParaRPr lang="en-US" sz="837" dirty="0"/>
          </a:p>
        </p:txBody>
      </p:sp>
      <p:sp>
        <p:nvSpPr>
          <p:cNvPr id="33" name="Text 28"/>
          <p:cNvSpPr/>
          <p:nvPr/>
        </p:nvSpPr>
        <p:spPr>
          <a:xfrm>
            <a:off x="5007769" y="3532696"/>
            <a:ext cx="385048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Visibility and Transparency</a:t>
            </a:r>
            <a:endParaRPr lang="en-US" sz="942" dirty="0"/>
          </a:p>
        </p:txBody>
      </p:sp>
      <p:sp>
        <p:nvSpPr>
          <p:cNvPr id="34" name="Text 29"/>
          <p:cNvSpPr/>
          <p:nvPr/>
        </p:nvSpPr>
        <p:spPr>
          <a:xfrm>
            <a:off x="5007769" y="3761296"/>
            <a:ext cx="3850481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Keep operations open and accountable to users and stakeholders.</a:t>
            </a:r>
            <a:endParaRPr lang="en-US" sz="837" dirty="0"/>
          </a:p>
        </p:txBody>
      </p:sp>
      <p:sp>
        <p:nvSpPr>
          <p:cNvPr id="35" name="Shape 30"/>
          <p:cNvSpPr/>
          <p:nvPr/>
        </p:nvSpPr>
        <p:spPr>
          <a:xfrm>
            <a:off x="4643438" y="4028461"/>
            <a:ext cx="257175" cy="257175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6" name="Text 31"/>
          <p:cNvSpPr/>
          <p:nvPr/>
        </p:nvSpPr>
        <p:spPr>
          <a:xfrm>
            <a:off x="4643438" y="4028461"/>
            <a:ext cx="25717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7</a:t>
            </a:r>
            <a:endParaRPr lang="en-US" sz="837" dirty="0"/>
          </a:p>
        </p:txBody>
      </p:sp>
      <p:sp>
        <p:nvSpPr>
          <p:cNvPr id="37" name="Text 32"/>
          <p:cNvSpPr/>
          <p:nvPr/>
        </p:nvSpPr>
        <p:spPr>
          <a:xfrm>
            <a:off x="5007769" y="4028461"/>
            <a:ext cx="385048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Respect for User Privacy</a:t>
            </a:r>
            <a:endParaRPr lang="en-US" sz="942" dirty="0"/>
          </a:p>
        </p:txBody>
      </p:sp>
      <p:sp>
        <p:nvSpPr>
          <p:cNvPr id="38" name="Text 33"/>
          <p:cNvSpPr/>
          <p:nvPr/>
        </p:nvSpPr>
        <p:spPr>
          <a:xfrm>
            <a:off x="5007769" y="4257061"/>
            <a:ext cx="3850481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Keep the user's interests central with strong privacy defaults and controls.</a:t>
            </a:r>
            <a:endParaRPr lang="en-US" sz="837" dirty="0"/>
          </a:p>
        </p:txBody>
      </p:sp>
      <p:sp>
        <p:nvSpPr>
          <p:cNvPr id="39" name="Text 34"/>
          <p:cNvSpPr/>
          <p:nvPr/>
        </p:nvSpPr>
        <p:spPr>
          <a:xfrm>
            <a:off x="4643438" y="4684235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Implementation in SSDLC</a:t>
            </a:r>
            <a:endParaRPr lang="en-US" sz="1350" dirty="0"/>
          </a:p>
        </p:txBody>
      </p:sp>
      <p:sp>
        <p:nvSpPr>
          <p:cNvPr id="40" name="Shape 35"/>
          <p:cNvSpPr/>
          <p:nvPr/>
        </p:nvSpPr>
        <p:spPr>
          <a:xfrm>
            <a:off x="4643438" y="5048566"/>
            <a:ext cx="4214813" cy="514350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1" name="Shape 36"/>
          <p:cNvSpPr/>
          <p:nvPr/>
        </p:nvSpPr>
        <p:spPr>
          <a:xfrm>
            <a:off x="4643438" y="5048566"/>
            <a:ext cx="28575" cy="514350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9163" y="5162866"/>
            <a:ext cx="100013" cy="114300"/>
          </a:xfrm>
          <a:prstGeom prst="rect">
            <a:avLst/>
          </a:prstGeom>
        </p:spPr>
      </p:pic>
      <p:sp>
        <p:nvSpPr>
          <p:cNvPr id="43" name="Text 37"/>
          <p:cNvSpPr/>
          <p:nvPr/>
        </p:nvSpPr>
        <p:spPr>
          <a:xfrm>
            <a:off x="4886325" y="5141435"/>
            <a:ext cx="105682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Minimization</a:t>
            </a:r>
            <a:endParaRPr lang="en-US" sz="837" dirty="0"/>
          </a:p>
        </p:txBody>
      </p:sp>
      <p:sp>
        <p:nvSpPr>
          <p:cNvPr id="44" name="Text 38"/>
          <p:cNvSpPr/>
          <p:nvPr/>
        </p:nvSpPr>
        <p:spPr>
          <a:xfrm>
            <a:off x="5943154" y="5141435"/>
            <a:ext cx="243551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Collect only what's necessary for the specific </a:t>
            </a:r>
            <a:endParaRPr lang="en-US" sz="837" dirty="0"/>
          </a:p>
        </p:txBody>
      </p:sp>
      <p:sp>
        <p:nvSpPr>
          <p:cNvPr id="45" name="Text 39"/>
          <p:cNvSpPr/>
          <p:nvPr/>
        </p:nvSpPr>
        <p:spPr>
          <a:xfrm>
            <a:off x="4729163" y="5312885"/>
            <a:ext cx="4774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purpose. </a:t>
            </a:r>
            <a:endParaRPr lang="en-US" sz="837" dirty="0"/>
          </a:p>
        </p:txBody>
      </p:sp>
      <p:sp>
        <p:nvSpPr>
          <p:cNvPr id="46" name="Shape 40"/>
          <p:cNvSpPr/>
          <p:nvPr/>
        </p:nvSpPr>
        <p:spPr>
          <a:xfrm>
            <a:off x="4643438" y="5648641"/>
            <a:ext cx="4214813" cy="342900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7" name="Shape 41"/>
          <p:cNvSpPr/>
          <p:nvPr/>
        </p:nvSpPr>
        <p:spPr>
          <a:xfrm>
            <a:off x="4643438" y="5648641"/>
            <a:ext cx="28575" cy="342900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9163" y="5762941"/>
            <a:ext cx="142875" cy="114300"/>
          </a:xfrm>
          <a:prstGeom prst="rect">
            <a:avLst/>
          </a:prstGeom>
        </p:spPr>
      </p:pic>
      <p:sp>
        <p:nvSpPr>
          <p:cNvPr id="49" name="Text 42"/>
          <p:cNvSpPr/>
          <p:nvPr/>
        </p:nvSpPr>
        <p:spPr>
          <a:xfrm>
            <a:off x="4929188" y="5741510"/>
            <a:ext cx="92642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Privacy Controls</a:t>
            </a:r>
            <a:endParaRPr lang="en-US" sz="837" dirty="0"/>
          </a:p>
        </p:txBody>
      </p:sp>
      <p:sp>
        <p:nvSpPr>
          <p:cNvPr id="50" name="Text 43"/>
          <p:cNvSpPr/>
          <p:nvPr/>
        </p:nvSpPr>
        <p:spPr>
          <a:xfrm>
            <a:off x="5855615" y="5741510"/>
            <a:ext cx="26453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Build user-friendly privacy settings and controls. </a:t>
            </a:r>
            <a:endParaRPr lang="en-US" sz="837" dirty="0"/>
          </a:p>
        </p:txBody>
      </p:sp>
      <p:sp>
        <p:nvSpPr>
          <p:cNvPr id="51" name="Text 44"/>
          <p:cNvSpPr/>
          <p:nvPr/>
        </p:nvSpPr>
        <p:spPr>
          <a:xfrm>
            <a:off x="8870361" y="6048691"/>
            <a:ext cx="1307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32</a:t>
            </a:r>
            <a:endParaRPr lang="en-US" sz="837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36181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Legal and Regulatory Compliance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Regulations and Standards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285750" y="1250156"/>
            <a:ext cx="4214813" cy="720068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371475" y="1335881"/>
            <a:ext cx="285750" cy="285750"/>
          </a:xfrm>
          <a:prstGeom prst="ellipse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421606"/>
            <a:ext cx="114300" cy="1143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4381" y="1335881"/>
            <a:ext cx="365045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GDPR (General Data Protection Regulation)</a:t>
            </a:r>
            <a:endParaRPr lang="en-US" sz="942" dirty="0"/>
          </a:p>
        </p:txBody>
      </p:sp>
      <p:sp>
        <p:nvSpPr>
          <p:cNvPr id="9" name="Text 5"/>
          <p:cNvSpPr/>
          <p:nvPr/>
        </p:nvSpPr>
        <p:spPr>
          <a:xfrm>
            <a:off x="764381" y="1564481"/>
            <a:ext cx="3650456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EU regulation on data protection and privacy, requiring data protection by design and default.</a:t>
            </a:r>
            <a:endParaRPr lang="en-US" sz="837" dirty="0"/>
          </a:p>
        </p:txBody>
      </p:sp>
      <p:sp>
        <p:nvSpPr>
          <p:cNvPr id="10" name="Shape 6"/>
          <p:cNvSpPr/>
          <p:nvPr/>
        </p:nvSpPr>
        <p:spPr>
          <a:xfrm>
            <a:off x="285750" y="2077380"/>
            <a:ext cx="4214813" cy="720068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7"/>
          <p:cNvSpPr/>
          <p:nvPr/>
        </p:nvSpPr>
        <p:spPr>
          <a:xfrm>
            <a:off x="371475" y="2163105"/>
            <a:ext cx="285750" cy="285750"/>
          </a:xfrm>
          <a:prstGeom prst="ellipse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056" y="2248830"/>
            <a:ext cx="128588" cy="1143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64381" y="2163105"/>
            <a:ext cx="365045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CCPA/CPRA (California Consumer Privacy Act)</a:t>
            </a:r>
            <a:endParaRPr lang="en-US" sz="942" dirty="0"/>
          </a:p>
        </p:txBody>
      </p:sp>
      <p:sp>
        <p:nvSpPr>
          <p:cNvPr id="14" name="Text 9"/>
          <p:cNvSpPr/>
          <p:nvPr/>
        </p:nvSpPr>
        <p:spPr>
          <a:xfrm>
            <a:off x="764381" y="2391705"/>
            <a:ext cx="3650456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Gives California residents rights over their personal information and how businesses handle it.</a:t>
            </a:r>
            <a:endParaRPr lang="en-US" sz="837" dirty="0"/>
          </a:p>
        </p:txBody>
      </p:sp>
      <p:sp>
        <p:nvSpPr>
          <p:cNvPr id="15" name="Shape 10"/>
          <p:cNvSpPr/>
          <p:nvPr/>
        </p:nvSpPr>
        <p:spPr>
          <a:xfrm>
            <a:off x="285750" y="2904604"/>
            <a:ext cx="4214813" cy="752940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1"/>
          <p:cNvSpPr/>
          <p:nvPr/>
        </p:nvSpPr>
        <p:spPr>
          <a:xfrm>
            <a:off x="371475" y="2990329"/>
            <a:ext cx="285750" cy="285750"/>
          </a:xfrm>
          <a:prstGeom prst="ellipse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056" y="3076054"/>
            <a:ext cx="128588" cy="11430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64381" y="2990329"/>
            <a:ext cx="3650456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HIPAA (Health Insurance Portability and Accountability Act)</a:t>
            </a:r>
            <a:endParaRPr lang="en-US" sz="942" dirty="0"/>
          </a:p>
        </p:txBody>
      </p:sp>
      <p:sp>
        <p:nvSpPr>
          <p:cNvPr id="19" name="Text 13"/>
          <p:cNvSpPr/>
          <p:nvPr/>
        </p:nvSpPr>
        <p:spPr>
          <a:xfrm>
            <a:off x="764381" y="3411810"/>
            <a:ext cx="3650456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U.S. regulation for protecting sensitive patient health information.</a:t>
            </a:r>
            <a:endParaRPr lang="en-US" sz="837" dirty="0"/>
          </a:p>
        </p:txBody>
      </p:sp>
      <p:sp>
        <p:nvSpPr>
          <p:cNvPr id="20" name="Shape 14"/>
          <p:cNvSpPr/>
          <p:nvPr/>
        </p:nvSpPr>
        <p:spPr>
          <a:xfrm>
            <a:off x="285750" y="3764700"/>
            <a:ext cx="4214813" cy="720068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5"/>
          <p:cNvSpPr/>
          <p:nvPr/>
        </p:nvSpPr>
        <p:spPr>
          <a:xfrm>
            <a:off x="371475" y="3850425"/>
            <a:ext cx="285750" cy="285750"/>
          </a:xfrm>
          <a:prstGeom prst="ellipse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056" y="3936150"/>
            <a:ext cx="128588" cy="11430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64381" y="3850425"/>
            <a:ext cx="365045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PCI DSS (Payment Card Industry Data Security Standard)</a:t>
            </a:r>
            <a:endParaRPr lang="en-US" sz="942" dirty="0"/>
          </a:p>
        </p:txBody>
      </p:sp>
      <p:sp>
        <p:nvSpPr>
          <p:cNvPr id="24" name="Text 17"/>
          <p:cNvSpPr/>
          <p:nvPr/>
        </p:nvSpPr>
        <p:spPr>
          <a:xfrm>
            <a:off x="764381" y="4079025"/>
            <a:ext cx="3650456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Security standard for organizations that handle credit card information.</a:t>
            </a:r>
            <a:endParaRPr lang="en-US" sz="837" dirty="0"/>
          </a:p>
        </p:txBody>
      </p:sp>
      <p:pic>
        <p:nvPicPr>
          <p:cNvPr id="2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4178" y="885825"/>
            <a:ext cx="3793331" cy="1682660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4643438" y="2711360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Impact on Software Development</a:t>
            </a:r>
            <a:endParaRPr lang="en-US" sz="1350" dirty="0"/>
          </a:p>
        </p:txBody>
      </p:sp>
      <p:sp>
        <p:nvSpPr>
          <p:cNvPr id="27" name="Shape 19"/>
          <p:cNvSpPr/>
          <p:nvPr/>
        </p:nvSpPr>
        <p:spPr>
          <a:xfrm>
            <a:off x="4643438" y="3075691"/>
            <a:ext cx="4214813" cy="514350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8" name="Shape 20"/>
          <p:cNvSpPr/>
          <p:nvPr/>
        </p:nvSpPr>
        <p:spPr>
          <a:xfrm>
            <a:off x="4643438" y="3075691"/>
            <a:ext cx="28575" cy="514350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9163" y="3189991"/>
            <a:ext cx="142875" cy="114300"/>
          </a:xfrm>
          <a:prstGeom prst="rect">
            <a:avLst/>
          </a:prstGeom>
        </p:spPr>
      </p:pic>
      <p:sp>
        <p:nvSpPr>
          <p:cNvPr id="30" name="Text 21"/>
          <p:cNvSpPr/>
          <p:nvPr/>
        </p:nvSpPr>
        <p:spPr>
          <a:xfrm>
            <a:off x="4929188" y="3168560"/>
            <a:ext cx="129927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Security Requirements</a:t>
            </a:r>
            <a:endParaRPr lang="en-US" sz="837" dirty="0"/>
          </a:p>
        </p:txBody>
      </p:sp>
      <p:sp>
        <p:nvSpPr>
          <p:cNvPr id="31" name="Text 22"/>
          <p:cNvSpPr/>
          <p:nvPr/>
        </p:nvSpPr>
        <p:spPr>
          <a:xfrm>
            <a:off x="6228457" y="3168560"/>
            <a:ext cx="239974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Regulations often mandate specific security </a:t>
            </a:r>
            <a:endParaRPr lang="en-US" sz="837" dirty="0"/>
          </a:p>
        </p:txBody>
      </p:sp>
      <p:sp>
        <p:nvSpPr>
          <p:cNvPr id="32" name="Text 23"/>
          <p:cNvSpPr/>
          <p:nvPr/>
        </p:nvSpPr>
        <p:spPr>
          <a:xfrm>
            <a:off x="4729163" y="3340010"/>
            <a:ext cx="120838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controls and practices. </a:t>
            </a:r>
            <a:endParaRPr lang="en-US" sz="837" dirty="0"/>
          </a:p>
        </p:txBody>
      </p:sp>
      <p:sp>
        <p:nvSpPr>
          <p:cNvPr id="33" name="Shape 24"/>
          <p:cNvSpPr/>
          <p:nvPr/>
        </p:nvSpPr>
        <p:spPr>
          <a:xfrm>
            <a:off x="4643438" y="3675766"/>
            <a:ext cx="4214813" cy="514350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4" name="Shape 25"/>
          <p:cNvSpPr/>
          <p:nvPr/>
        </p:nvSpPr>
        <p:spPr>
          <a:xfrm>
            <a:off x="4643438" y="3675766"/>
            <a:ext cx="28575" cy="514350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5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9163" y="3790066"/>
            <a:ext cx="100013" cy="114300"/>
          </a:xfrm>
          <a:prstGeom prst="rect">
            <a:avLst/>
          </a:prstGeom>
        </p:spPr>
      </p:pic>
      <p:sp>
        <p:nvSpPr>
          <p:cNvPr id="36" name="Text 26"/>
          <p:cNvSpPr/>
          <p:nvPr/>
        </p:nvSpPr>
        <p:spPr>
          <a:xfrm>
            <a:off x="4886325" y="3768635"/>
            <a:ext cx="82309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Handling</a:t>
            </a:r>
            <a:endParaRPr lang="en-US" sz="837" dirty="0"/>
          </a:p>
        </p:txBody>
      </p:sp>
      <p:sp>
        <p:nvSpPr>
          <p:cNvPr id="37" name="Text 27"/>
          <p:cNvSpPr/>
          <p:nvPr/>
        </p:nvSpPr>
        <p:spPr>
          <a:xfrm>
            <a:off x="5709419" y="3768635"/>
            <a:ext cx="295511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Requirements for data collection, storage, processing, </a:t>
            </a:r>
            <a:endParaRPr lang="en-US" sz="837" dirty="0"/>
          </a:p>
        </p:txBody>
      </p:sp>
      <p:sp>
        <p:nvSpPr>
          <p:cNvPr id="38" name="Text 28"/>
          <p:cNvSpPr/>
          <p:nvPr/>
        </p:nvSpPr>
        <p:spPr>
          <a:xfrm>
            <a:off x="4729163" y="3940085"/>
            <a:ext cx="7046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and deletion. </a:t>
            </a:r>
            <a:endParaRPr lang="en-US" sz="837" dirty="0"/>
          </a:p>
        </p:txBody>
      </p:sp>
      <p:sp>
        <p:nvSpPr>
          <p:cNvPr id="39" name="Shape 29"/>
          <p:cNvSpPr/>
          <p:nvPr/>
        </p:nvSpPr>
        <p:spPr>
          <a:xfrm>
            <a:off x="4643438" y="4275841"/>
            <a:ext cx="4214813" cy="514350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0" name="Shape 30"/>
          <p:cNvSpPr/>
          <p:nvPr/>
        </p:nvSpPr>
        <p:spPr>
          <a:xfrm>
            <a:off x="4643438" y="4275841"/>
            <a:ext cx="28575" cy="514350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1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29163" y="4390141"/>
            <a:ext cx="142875" cy="114300"/>
          </a:xfrm>
          <a:prstGeom prst="rect">
            <a:avLst/>
          </a:prstGeom>
        </p:spPr>
      </p:pic>
      <p:sp>
        <p:nvSpPr>
          <p:cNvPr id="42" name="Text 31"/>
          <p:cNvSpPr/>
          <p:nvPr/>
        </p:nvSpPr>
        <p:spPr>
          <a:xfrm>
            <a:off x="4929188" y="4368710"/>
            <a:ext cx="65655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User Rights</a:t>
            </a:r>
            <a:endParaRPr lang="en-US" sz="837" dirty="0"/>
          </a:p>
        </p:txBody>
      </p:sp>
      <p:sp>
        <p:nvSpPr>
          <p:cNvPr id="43" name="Text 32"/>
          <p:cNvSpPr/>
          <p:nvPr/>
        </p:nvSpPr>
        <p:spPr>
          <a:xfrm>
            <a:off x="5585743" y="4368710"/>
            <a:ext cx="280766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Need to implement features supporting user rights </a:t>
            </a:r>
            <a:endParaRPr lang="en-US" sz="837" dirty="0"/>
          </a:p>
        </p:txBody>
      </p:sp>
      <p:sp>
        <p:nvSpPr>
          <p:cNvPr id="44" name="Text 33"/>
          <p:cNvSpPr/>
          <p:nvPr/>
        </p:nvSpPr>
        <p:spPr>
          <a:xfrm>
            <a:off x="4729163" y="4540160"/>
            <a:ext cx="15573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(access, deletion, portability). </a:t>
            </a:r>
            <a:endParaRPr lang="en-US" sz="837" dirty="0"/>
          </a:p>
        </p:txBody>
      </p:sp>
      <p:sp>
        <p:nvSpPr>
          <p:cNvPr id="45" name="Shape 34"/>
          <p:cNvSpPr/>
          <p:nvPr/>
        </p:nvSpPr>
        <p:spPr>
          <a:xfrm>
            <a:off x="4643438" y="4875916"/>
            <a:ext cx="4214813" cy="514350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6" name="Shape 35"/>
          <p:cNvSpPr/>
          <p:nvPr/>
        </p:nvSpPr>
        <p:spPr>
          <a:xfrm>
            <a:off x="4643438" y="4875916"/>
            <a:ext cx="28575" cy="514350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7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29163" y="4990216"/>
            <a:ext cx="85725" cy="114300"/>
          </a:xfrm>
          <a:prstGeom prst="rect">
            <a:avLst/>
          </a:prstGeom>
        </p:spPr>
      </p:pic>
      <p:sp>
        <p:nvSpPr>
          <p:cNvPr id="48" name="Text 36"/>
          <p:cNvSpPr/>
          <p:nvPr/>
        </p:nvSpPr>
        <p:spPr>
          <a:xfrm>
            <a:off x="4872038" y="4968785"/>
            <a:ext cx="8930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Documentation</a:t>
            </a:r>
            <a:endParaRPr lang="en-US" sz="837" dirty="0"/>
          </a:p>
        </p:txBody>
      </p:sp>
      <p:sp>
        <p:nvSpPr>
          <p:cNvPr id="49" name="Text 37"/>
          <p:cNvSpPr/>
          <p:nvPr/>
        </p:nvSpPr>
        <p:spPr>
          <a:xfrm>
            <a:off x="5765062" y="4968785"/>
            <a:ext cx="296220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Requirements for maintaining evidence of compliance </a:t>
            </a:r>
            <a:endParaRPr lang="en-US" sz="837" dirty="0"/>
          </a:p>
        </p:txBody>
      </p:sp>
      <p:sp>
        <p:nvSpPr>
          <p:cNvPr id="50" name="Text 38"/>
          <p:cNvSpPr/>
          <p:nvPr/>
        </p:nvSpPr>
        <p:spPr>
          <a:xfrm>
            <a:off x="4729163" y="5140235"/>
            <a:ext cx="12410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and security measures. </a:t>
            </a:r>
            <a:endParaRPr lang="en-US" sz="837" dirty="0"/>
          </a:p>
        </p:txBody>
      </p:sp>
      <p:sp>
        <p:nvSpPr>
          <p:cNvPr id="51" name="Shape 39"/>
          <p:cNvSpPr/>
          <p:nvPr/>
        </p:nvSpPr>
        <p:spPr>
          <a:xfrm>
            <a:off x="4643438" y="5475991"/>
            <a:ext cx="4214813" cy="514350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2" name="Shape 40"/>
          <p:cNvSpPr/>
          <p:nvPr/>
        </p:nvSpPr>
        <p:spPr>
          <a:xfrm>
            <a:off x="4643438" y="5475991"/>
            <a:ext cx="28575" cy="514350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3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29163" y="5590291"/>
            <a:ext cx="114300" cy="114300"/>
          </a:xfrm>
          <a:prstGeom prst="rect">
            <a:avLst/>
          </a:prstGeom>
        </p:spPr>
      </p:pic>
      <p:sp>
        <p:nvSpPr>
          <p:cNvPr id="54" name="Text 41"/>
          <p:cNvSpPr/>
          <p:nvPr/>
        </p:nvSpPr>
        <p:spPr>
          <a:xfrm>
            <a:off x="4900613" y="5568860"/>
            <a:ext cx="111191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Breach Notification</a:t>
            </a:r>
            <a:endParaRPr lang="en-US" sz="837" dirty="0"/>
          </a:p>
        </p:txBody>
      </p:sp>
      <p:sp>
        <p:nvSpPr>
          <p:cNvPr id="55" name="Text 42"/>
          <p:cNvSpPr/>
          <p:nvPr/>
        </p:nvSpPr>
        <p:spPr>
          <a:xfrm>
            <a:off x="6012526" y="5568860"/>
            <a:ext cx="222360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Procedures for detecting, reporting, and </a:t>
            </a:r>
            <a:endParaRPr lang="en-US" sz="837" dirty="0"/>
          </a:p>
        </p:txBody>
      </p:sp>
      <p:sp>
        <p:nvSpPr>
          <p:cNvPr id="56" name="Text 43"/>
          <p:cNvSpPr/>
          <p:nvPr/>
        </p:nvSpPr>
        <p:spPr>
          <a:xfrm>
            <a:off x="4729163" y="5740310"/>
            <a:ext cx="157346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responding to data breaches. </a:t>
            </a:r>
            <a:endParaRPr lang="en-US" sz="837" dirty="0"/>
          </a:p>
        </p:txBody>
      </p:sp>
      <p:sp>
        <p:nvSpPr>
          <p:cNvPr id="57" name="Text 44"/>
          <p:cNvSpPr/>
          <p:nvPr/>
        </p:nvSpPr>
        <p:spPr>
          <a:xfrm>
            <a:off x="8870361" y="6047491"/>
            <a:ext cx="1307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33</a:t>
            </a:r>
            <a:endParaRPr lang="en-US" sz="837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222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Security Training and Awareness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Importance of Security Training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285875"/>
            <a:ext cx="178594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1494" y="1259086"/>
            <a:ext cx="387648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Developers and other stakeholders are often the first line 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285750" y="1473398"/>
            <a:ext cx="418526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of defense against security threats. Proper training helps build 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285750" y="1687711"/>
            <a:ext cx="353001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security-first mindset throughout the organization. </a:t>
            </a:r>
            <a:endParaRPr lang="en-US" sz="1046" dirty="0"/>
          </a:p>
        </p:txBody>
      </p:sp>
      <p:sp>
        <p:nvSpPr>
          <p:cNvPr id="9" name="Text 5"/>
          <p:cNvSpPr/>
          <p:nvPr/>
        </p:nvSpPr>
        <p:spPr>
          <a:xfrm>
            <a:off x="285750" y="2000250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Types of Security Training</a:t>
            </a:r>
            <a:endParaRPr lang="en-US" sz="1350" dirty="0"/>
          </a:p>
        </p:txBody>
      </p:sp>
      <p:sp>
        <p:nvSpPr>
          <p:cNvPr id="10" name="Shape 6"/>
          <p:cNvSpPr/>
          <p:nvPr/>
        </p:nvSpPr>
        <p:spPr>
          <a:xfrm>
            <a:off x="285750" y="2364581"/>
            <a:ext cx="285750" cy="285750"/>
          </a:xfrm>
          <a:prstGeom prst="ellipse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188" y="2450306"/>
            <a:ext cx="142875" cy="11430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78656" y="2364581"/>
            <a:ext cx="382190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Secure Coding Practices</a:t>
            </a:r>
            <a:endParaRPr lang="en-US" sz="942" dirty="0"/>
          </a:p>
        </p:txBody>
      </p:sp>
      <p:sp>
        <p:nvSpPr>
          <p:cNvPr id="13" name="Text 8"/>
          <p:cNvSpPr/>
          <p:nvPr/>
        </p:nvSpPr>
        <p:spPr>
          <a:xfrm>
            <a:off x="678656" y="2593181"/>
            <a:ext cx="3821906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Training on writing code that is resistant to common vulnerabilities and attacks.</a:t>
            </a:r>
            <a:endParaRPr lang="en-US" sz="837" dirty="0"/>
          </a:p>
        </p:txBody>
      </p:sp>
      <p:sp>
        <p:nvSpPr>
          <p:cNvPr id="14" name="Shape 9"/>
          <p:cNvSpPr/>
          <p:nvPr/>
        </p:nvSpPr>
        <p:spPr>
          <a:xfrm>
            <a:off x="285750" y="3020355"/>
            <a:ext cx="285750" cy="285750"/>
          </a:xfrm>
          <a:prstGeom prst="ellipse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331" y="3106080"/>
            <a:ext cx="128588" cy="11430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678656" y="3020355"/>
            <a:ext cx="382190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Threat Modeling</a:t>
            </a:r>
            <a:endParaRPr lang="en-US" sz="942" dirty="0"/>
          </a:p>
        </p:txBody>
      </p:sp>
      <p:sp>
        <p:nvSpPr>
          <p:cNvPr id="17" name="Text 11"/>
          <p:cNvSpPr/>
          <p:nvPr/>
        </p:nvSpPr>
        <p:spPr>
          <a:xfrm>
            <a:off x="678656" y="3248955"/>
            <a:ext cx="3821906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Teaching teams how to identify, analyze, and mitigate potential security threats.</a:t>
            </a:r>
            <a:endParaRPr lang="en-US" sz="837" dirty="0"/>
          </a:p>
        </p:txBody>
      </p:sp>
      <p:sp>
        <p:nvSpPr>
          <p:cNvPr id="18" name="Shape 12"/>
          <p:cNvSpPr/>
          <p:nvPr/>
        </p:nvSpPr>
        <p:spPr>
          <a:xfrm>
            <a:off x="285750" y="3676129"/>
            <a:ext cx="285750" cy="285750"/>
          </a:xfrm>
          <a:prstGeom prst="ellipse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475" y="3761854"/>
            <a:ext cx="114300" cy="114300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678656" y="3676129"/>
            <a:ext cx="382190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Security Tools and Technologies</a:t>
            </a:r>
            <a:endParaRPr lang="en-US" sz="942" dirty="0"/>
          </a:p>
        </p:txBody>
      </p:sp>
      <p:sp>
        <p:nvSpPr>
          <p:cNvPr id="21" name="Text 14"/>
          <p:cNvSpPr/>
          <p:nvPr/>
        </p:nvSpPr>
        <p:spPr>
          <a:xfrm>
            <a:off x="678656" y="3904729"/>
            <a:ext cx="3821906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Hands-on training with security testing tools, SAST, DAST, and other security technologies.</a:t>
            </a:r>
            <a:endParaRPr lang="en-US" sz="837" dirty="0"/>
          </a:p>
        </p:txBody>
      </p:sp>
      <p:sp>
        <p:nvSpPr>
          <p:cNvPr id="22" name="Shape 15"/>
          <p:cNvSpPr/>
          <p:nvPr/>
        </p:nvSpPr>
        <p:spPr>
          <a:xfrm>
            <a:off x="285750" y="4331903"/>
            <a:ext cx="285750" cy="285750"/>
          </a:xfrm>
          <a:prstGeom prst="ellipse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475" y="4417628"/>
            <a:ext cx="114300" cy="114300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678656" y="4331903"/>
            <a:ext cx="382190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Incident Response</a:t>
            </a:r>
            <a:endParaRPr lang="en-US" sz="942" dirty="0"/>
          </a:p>
        </p:txBody>
      </p:sp>
      <p:sp>
        <p:nvSpPr>
          <p:cNvPr id="25" name="Text 17"/>
          <p:cNvSpPr/>
          <p:nvPr/>
        </p:nvSpPr>
        <p:spPr>
          <a:xfrm>
            <a:off x="678656" y="4560503"/>
            <a:ext cx="3821906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Preparing teams to recognize and respond to security incidents effectively.</a:t>
            </a:r>
            <a:endParaRPr lang="en-US" sz="837" dirty="0"/>
          </a:p>
        </p:txBody>
      </p:sp>
      <p:pic>
        <p:nvPicPr>
          <p:cNvPr id="26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3438" y="1028700"/>
            <a:ext cx="4214813" cy="2143125"/>
          </a:xfrm>
          <a:prstGeom prst="rect">
            <a:avLst/>
          </a:prstGeom>
        </p:spPr>
      </p:pic>
      <p:sp>
        <p:nvSpPr>
          <p:cNvPr id="27" name="Text 18"/>
          <p:cNvSpPr/>
          <p:nvPr/>
        </p:nvSpPr>
        <p:spPr>
          <a:xfrm>
            <a:off x="4643438" y="3171825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Best Practices for Security Training</a:t>
            </a:r>
            <a:endParaRPr lang="en-US" sz="1350" dirty="0"/>
          </a:p>
        </p:txBody>
      </p:sp>
      <p:sp>
        <p:nvSpPr>
          <p:cNvPr id="28" name="Shape 19"/>
          <p:cNvSpPr/>
          <p:nvPr/>
        </p:nvSpPr>
        <p:spPr>
          <a:xfrm>
            <a:off x="4643438" y="3536156"/>
            <a:ext cx="4214813" cy="514350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9" name="Shape 20"/>
          <p:cNvSpPr/>
          <p:nvPr/>
        </p:nvSpPr>
        <p:spPr>
          <a:xfrm>
            <a:off x="4643438" y="3536156"/>
            <a:ext cx="28575" cy="514350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9163" y="3650456"/>
            <a:ext cx="114300" cy="114300"/>
          </a:xfrm>
          <a:prstGeom prst="rect">
            <a:avLst/>
          </a:prstGeom>
        </p:spPr>
      </p:pic>
      <p:sp>
        <p:nvSpPr>
          <p:cNvPr id="31" name="Text 21"/>
          <p:cNvSpPr/>
          <p:nvPr/>
        </p:nvSpPr>
        <p:spPr>
          <a:xfrm>
            <a:off x="4900613" y="3629025"/>
            <a:ext cx="119616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Continuous Learning</a:t>
            </a:r>
            <a:endParaRPr lang="en-US" sz="837" dirty="0"/>
          </a:p>
        </p:txBody>
      </p:sp>
      <p:sp>
        <p:nvSpPr>
          <p:cNvPr id="32" name="Text 22"/>
          <p:cNvSpPr/>
          <p:nvPr/>
        </p:nvSpPr>
        <p:spPr>
          <a:xfrm>
            <a:off x="6096772" y="3629025"/>
            <a:ext cx="258444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Security training should be ongoing, not a one-</a:t>
            </a:r>
            <a:endParaRPr lang="en-US" sz="837" dirty="0"/>
          </a:p>
        </p:txBody>
      </p:sp>
      <p:sp>
        <p:nvSpPr>
          <p:cNvPr id="33" name="Text 23"/>
          <p:cNvSpPr/>
          <p:nvPr/>
        </p:nvSpPr>
        <p:spPr>
          <a:xfrm>
            <a:off x="4729163" y="3800475"/>
            <a:ext cx="237962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time event, to keep up with evolving threats. </a:t>
            </a:r>
            <a:endParaRPr lang="en-US" sz="837" dirty="0"/>
          </a:p>
        </p:txBody>
      </p:sp>
      <p:sp>
        <p:nvSpPr>
          <p:cNvPr id="34" name="Shape 24"/>
          <p:cNvSpPr/>
          <p:nvPr/>
        </p:nvSpPr>
        <p:spPr>
          <a:xfrm>
            <a:off x="4643438" y="4136231"/>
            <a:ext cx="4214813" cy="514350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5" name="Shape 25"/>
          <p:cNvSpPr/>
          <p:nvPr/>
        </p:nvSpPr>
        <p:spPr>
          <a:xfrm>
            <a:off x="4643438" y="4136231"/>
            <a:ext cx="28575" cy="514350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6" name="Text 26"/>
          <p:cNvSpPr/>
          <p:nvPr/>
        </p:nvSpPr>
        <p:spPr>
          <a:xfrm>
            <a:off x="4786313" y="4229100"/>
            <a:ext cx="109282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Hands-on Exercises</a:t>
            </a:r>
            <a:endParaRPr lang="en-US" sz="837" dirty="0"/>
          </a:p>
        </p:txBody>
      </p:sp>
      <p:sp>
        <p:nvSpPr>
          <p:cNvPr id="37" name="Text 27"/>
          <p:cNvSpPr/>
          <p:nvPr/>
        </p:nvSpPr>
        <p:spPr>
          <a:xfrm>
            <a:off x="5879139" y="4229100"/>
            <a:ext cx="28098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Include practical exercises and real-world scenarios </a:t>
            </a:r>
            <a:endParaRPr lang="en-US" sz="837" dirty="0"/>
          </a:p>
        </p:txBody>
      </p:sp>
      <p:sp>
        <p:nvSpPr>
          <p:cNvPr id="38" name="Text 28"/>
          <p:cNvSpPr/>
          <p:nvPr/>
        </p:nvSpPr>
        <p:spPr>
          <a:xfrm>
            <a:off x="4729163" y="4400550"/>
            <a:ext cx="107100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 better retention. </a:t>
            </a:r>
            <a:endParaRPr lang="en-US" sz="837" dirty="0"/>
          </a:p>
        </p:txBody>
      </p:sp>
      <p:sp>
        <p:nvSpPr>
          <p:cNvPr id="39" name="Shape 29"/>
          <p:cNvSpPr/>
          <p:nvPr/>
        </p:nvSpPr>
        <p:spPr>
          <a:xfrm>
            <a:off x="4643438" y="4736306"/>
            <a:ext cx="4214813" cy="514350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0" name="Shape 30"/>
          <p:cNvSpPr/>
          <p:nvPr/>
        </p:nvSpPr>
        <p:spPr>
          <a:xfrm>
            <a:off x="4643438" y="4736306"/>
            <a:ext cx="28575" cy="514350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1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29163" y="4850606"/>
            <a:ext cx="142875" cy="114300"/>
          </a:xfrm>
          <a:prstGeom prst="rect">
            <a:avLst/>
          </a:prstGeom>
        </p:spPr>
      </p:pic>
      <p:sp>
        <p:nvSpPr>
          <p:cNvPr id="42" name="Text 31"/>
          <p:cNvSpPr/>
          <p:nvPr/>
        </p:nvSpPr>
        <p:spPr>
          <a:xfrm>
            <a:off x="4929188" y="4829175"/>
            <a:ext cx="122085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Role-Specific Training</a:t>
            </a:r>
            <a:endParaRPr lang="en-US" sz="837" dirty="0"/>
          </a:p>
        </p:txBody>
      </p:sp>
      <p:sp>
        <p:nvSpPr>
          <p:cNvPr id="43" name="Text 32"/>
          <p:cNvSpPr/>
          <p:nvPr/>
        </p:nvSpPr>
        <p:spPr>
          <a:xfrm>
            <a:off x="6150043" y="4829175"/>
            <a:ext cx="234144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Tailor training content to specific roles and </a:t>
            </a:r>
            <a:endParaRPr lang="en-US" sz="837" dirty="0"/>
          </a:p>
        </p:txBody>
      </p:sp>
      <p:sp>
        <p:nvSpPr>
          <p:cNvPr id="44" name="Text 33"/>
          <p:cNvSpPr/>
          <p:nvPr/>
        </p:nvSpPr>
        <p:spPr>
          <a:xfrm>
            <a:off x="4729163" y="5000625"/>
            <a:ext cx="171143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responsibilities within the team. </a:t>
            </a:r>
            <a:endParaRPr lang="en-US" sz="837" dirty="0"/>
          </a:p>
        </p:txBody>
      </p:sp>
      <p:sp>
        <p:nvSpPr>
          <p:cNvPr id="45" name="Shape 34"/>
          <p:cNvSpPr/>
          <p:nvPr/>
        </p:nvSpPr>
        <p:spPr>
          <a:xfrm>
            <a:off x="4643438" y="5336381"/>
            <a:ext cx="4214813" cy="514350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6" name="Shape 35"/>
          <p:cNvSpPr/>
          <p:nvPr/>
        </p:nvSpPr>
        <p:spPr>
          <a:xfrm>
            <a:off x="4643438" y="5336381"/>
            <a:ext cx="28575" cy="514350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7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29163" y="5450681"/>
            <a:ext cx="128588" cy="114300"/>
          </a:xfrm>
          <a:prstGeom prst="rect">
            <a:avLst/>
          </a:prstGeom>
        </p:spPr>
      </p:pic>
      <p:sp>
        <p:nvSpPr>
          <p:cNvPr id="48" name="Text 36"/>
          <p:cNvSpPr/>
          <p:nvPr/>
        </p:nvSpPr>
        <p:spPr>
          <a:xfrm>
            <a:off x="4914900" y="5429250"/>
            <a:ext cx="73611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Gamification</a:t>
            </a:r>
            <a:endParaRPr lang="en-US" sz="837" dirty="0"/>
          </a:p>
        </p:txBody>
      </p:sp>
      <p:sp>
        <p:nvSpPr>
          <p:cNvPr id="49" name="Text 37"/>
          <p:cNvSpPr/>
          <p:nvPr/>
        </p:nvSpPr>
        <p:spPr>
          <a:xfrm>
            <a:off x="5651013" y="5429250"/>
            <a:ext cx="29718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Use challenges, competitions, and rewards to increase </a:t>
            </a:r>
            <a:endParaRPr lang="en-US" sz="837" dirty="0"/>
          </a:p>
        </p:txBody>
      </p:sp>
      <p:sp>
        <p:nvSpPr>
          <p:cNvPr id="50" name="Text 38"/>
          <p:cNvSpPr/>
          <p:nvPr/>
        </p:nvSpPr>
        <p:spPr>
          <a:xfrm>
            <a:off x="4729163" y="5600700"/>
            <a:ext cx="156213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engagement and motivation. </a:t>
            </a:r>
            <a:endParaRPr lang="en-US" sz="837" dirty="0"/>
          </a:p>
        </p:txBody>
      </p:sp>
      <p:sp>
        <p:nvSpPr>
          <p:cNvPr id="51" name="Shape 39"/>
          <p:cNvSpPr/>
          <p:nvPr/>
        </p:nvSpPr>
        <p:spPr>
          <a:xfrm>
            <a:off x="4643438" y="5936456"/>
            <a:ext cx="4214813" cy="514350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2" name="Shape 40"/>
          <p:cNvSpPr/>
          <p:nvPr/>
        </p:nvSpPr>
        <p:spPr>
          <a:xfrm>
            <a:off x="4643438" y="5936456"/>
            <a:ext cx="28575" cy="514350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3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29163" y="6050756"/>
            <a:ext cx="114300" cy="114300"/>
          </a:xfrm>
          <a:prstGeom prst="rect">
            <a:avLst/>
          </a:prstGeom>
        </p:spPr>
      </p:pic>
      <p:sp>
        <p:nvSpPr>
          <p:cNvPr id="54" name="Text 41"/>
          <p:cNvSpPr/>
          <p:nvPr/>
        </p:nvSpPr>
        <p:spPr>
          <a:xfrm>
            <a:off x="4900613" y="6029325"/>
            <a:ext cx="127524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Measure Effectiveness</a:t>
            </a:r>
            <a:endParaRPr lang="en-US" sz="837" dirty="0"/>
          </a:p>
        </p:txBody>
      </p:sp>
      <p:sp>
        <p:nvSpPr>
          <p:cNvPr id="55" name="Text 42"/>
          <p:cNvSpPr/>
          <p:nvPr/>
        </p:nvSpPr>
        <p:spPr>
          <a:xfrm>
            <a:off x="6175856" y="6029325"/>
            <a:ext cx="23037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Regularly assess the impact of training on </a:t>
            </a:r>
            <a:endParaRPr lang="en-US" sz="837" dirty="0"/>
          </a:p>
        </p:txBody>
      </p:sp>
      <p:sp>
        <p:nvSpPr>
          <p:cNvPr id="56" name="Text 43"/>
          <p:cNvSpPr/>
          <p:nvPr/>
        </p:nvSpPr>
        <p:spPr>
          <a:xfrm>
            <a:off x="4729163" y="6200775"/>
            <a:ext cx="175599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security practices and outcomes. </a:t>
            </a:r>
            <a:endParaRPr lang="en-US" sz="837" dirty="0"/>
          </a:p>
        </p:txBody>
      </p:sp>
      <p:sp>
        <p:nvSpPr>
          <p:cNvPr id="57" name="Text 44"/>
          <p:cNvSpPr/>
          <p:nvPr/>
        </p:nvSpPr>
        <p:spPr>
          <a:xfrm>
            <a:off x="8870361" y="6507956"/>
            <a:ext cx="1307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34</a:t>
            </a:r>
            <a:endParaRPr lang="en-US" sz="837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365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Ethical Hacking and Penetration Testing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01129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is Ethical Hacking?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285875"/>
            <a:ext cx="125016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67916" y="1259086"/>
            <a:ext cx="364833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The practice of legally and methodically attempting to 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285750" y="1473398"/>
            <a:ext cx="390908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penetrate systems and applications to find and fix security 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285750" y="1687711"/>
            <a:ext cx="384219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vulnerabilities before malicious hackers can exploit them. </a:t>
            </a:r>
            <a:endParaRPr lang="en-US" sz="1046" dirty="0"/>
          </a:p>
        </p:txBody>
      </p:sp>
      <p:sp>
        <p:nvSpPr>
          <p:cNvPr id="9" name="Text 5"/>
          <p:cNvSpPr/>
          <p:nvPr/>
        </p:nvSpPr>
        <p:spPr>
          <a:xfrm>
            <a:off x="285750" y="2000250"/>
            <a:ext cx="401129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Types of Penetration Tests</a:t>
            </a:r>
            <a:endParaRPr lang="en-US" sz="1350" dirty="0"/>
          </a:p>
        </p:txBody>
      </p:sp>
      <p:sp>
        <p:nvSpPr>
          <p:cNvPr id="10" name="Shape 6"/>
          <p:cNvSpPr/>
          <p:nvPr/>
        </p:nvSpPr>
        <p:spPr>
          <a:xfrm>
            <a:off x="285750" y="2364581"/>
            <a:ext cx="4011299" cy="720068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7"/>
          <p:cNvSpPr/>
          <p:nvPr/>
        </p:nvSpPr>
        <p:spPr>
          <a:xfrm>
            <a:off x="371475" y="2450306"/>
            <a:ext cx="285750" cy="285750"/>
          </a:xfrm>
          <a:prstGeom prst="ellipse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913" y="2536031"/>
            <a:ext cx="142875" cy="1143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64381" y="2450306"/>
            <a:ext cx="344694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Black Box Testing</a:t>
            </a:r>
            <a:endParaRPr lang="en-US" sz="942" dirty="0"/>
          </a:p>
        </p:txBody>
      </p:sp>
      <p:sp>
        <p:nvSpPr>
          <p:cNvPr id="14" name="Text 9"/>
          <p:cNvSpPr/>
          <p:nvPr/>
        </p:nvSpPr>
        <p:spPr>
          <a:xfrm>
            <a:off x="764381" y="2678906"/>
            <a:ext cx="3446943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Tester has no prior knowledge of the system, simulating an external attacker.</a:t>
            </a:r>
            <a:endParaRPr lang="en-US" sz="837" dirty="0"/>
          </a:p>
        </p:txBody>
      </p:sp>
      <p:sp>
        <p:nvSpPr>
          <p:cNvPr id="15" name="Shape 10"/>
          <p:cNvSpPr/>
          <p:nvPr/>
        </p:nvSpPr>
        <p:spPr>
          <a:xfrm>
            <a:off x="285750" y="3191805"/>
            <a:ext cx="4011299" cy="720068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1"/>
          <p:cNvSpPr/>
          <p:nvPr/>
        </p:nvSpPr>
        <p:spPr>
          <a:xfrm>
            <a:off x="371475" y="3277530"/>
            <a:ext cx="285750" cy="285750"/>
          </a:xfrm>
          <a:prstGeom prst="ellipse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056" y="3363255"/>
            <a:ext cx="128588" cy="11430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64381" y="3277530"/>
            <a:ext cx="344694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White Box Testing</a:t>
            </a:r>
            <a:endParaRPr lang="en-US" sz="942" dirty="0"/>
          </a:p>
        </p:txBody>
      </p:sp>
      <p:sp>
        <p:nvSpPr>
          <p:cNvPr id="19" name="Text 13"/>
          <p:cNvSpPr/>
          <p:nvPr/>
        </p:nvSpPr>
        <p:spPr>
          <a:xfrm>
            <a:off x="764381" y="3506130"/>
            <a:ext cx="3446943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Tester has complete knowledge of the system, including source code and architecture.</a:t>
            </a:r>
            <a:endParaRPr lang="en-US" sz="837" dirty="0"/>
          </a:p>
        </p:txBody>
      </p:sp>
      <p:sp>
        <p:nvSpPr>
          <p:cNvPr id="20" name="Shape 14"/>
          <p:cNvSpPr/>
          <p:nvPr/>
        </p:nvSpPr>
        <p:spPr>
          <a:xfrm>
            <a:off x="285750" y="4019029"/>
            <a:ext cx="4011299" cy="720068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5"/>
          <p:cNvSpPr/>
          <p:nvPr/>
        </p:nvSpPr>
        <p:spPr>
          <a:xfrm>
            <a:off x="371475" y="4104754"/>
            <a:ext cx="285750" cy="285750"/>
          </a:xfrm>
          <a:prstGeom prst="ellipse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4190479"/>
            <a:ext cx="114300" cy="11430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64381" y="4104754"/>
            <a:ext cx="344694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Gray Box Testing</a:t>
            </a:r>
            <a:endParaRPr lang="en-US" sz="942" dirty="0"/>
          </a:p>
        </p:txBody>
      </p:sp>
      <p:sp>
        <p:nvSpPr>
          <p:cNvPr id="24" name="Text 17"/>
          <p:cNvSpPr/>
          <p:nvPr/>
        </p:nvSpPr>
        <p:spPr>
          <a:xfrm>
            <a:off x="764381" y="4333354"/>
            <a:ext cx="3446943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Tester has partial knowledge of the system, simulating an insider or privileged user.</a:t>
            </a:r>
            <a:endParaRPr lang="en-US" sz="837" dirty="0"/>
          </a:p>
        </p:txBody>
      </p:sp>
      <p:pic>
        <p:nvPicPr>
          <p:cNvPr id="2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5539" y="885825"/>
            <a:ext cx="3687096" cy="2143097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4439924" y="3171797"/>
            <a:ext cx="441832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Penetration Testing Methodology</a:t>
            </a:r>
            <a:endParaRPr lang="en-US" sz="1350" dirty="0"/>
          </a:p>
        </p:txBody>
      </p:sp>
      <p:sp>
        <p:nvSpPr>
          <p:cNvPr id="27" name="Shape 19"/>
          <p:cNvSpPr/>
          <p:nvPr/>
        </p:nvSpPr>
        <p:spPr>
          <a:xfrm>
            <a:off x="4475643" y="3679003"/>
            <a:ext cx="679633" cy="650081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8" name="Shape 20"/>
          <p:cNvSpPr/>
          <p:nvPr/>
        </p:nvSpPr>
        <p:spPr>
          <a:xfrm>
            <a:off x="4708289" y="3764728"/>
            <a:ext cx="214313" cy="214313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9" name="Text 21"/>
          <p:cNvSpPr/>
          <p:nvPr/>
        </p:nvSpPr>
        <p:spPr>
          <a:xfrm>
            <a:off x="4708289" y="3764728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30" name="Text 22"/>
          <p:cNvSpPr/>
          <p:nvPr/>
        </p:nvSpPr>
        <p:spPr>
          <a:xfrm>
            <a:off x="4561368" y="4036191"/>
            <a:ext cx="50818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Planning</a:t>
            </a:r>
            <a:endParaRPr lang="en-US" sz="837" dirty="0"/>
          </a:p>
        </p:txBody>
      </p:sp>
      <p:sp>
        <p:nvSpPr>
          <p:cNvPr id="31" name="Shape 23"/>
          <p:cNvSpPr/>
          <p:nvPr/>
        </p:nvSpPr>
        <p:spPr>
          <a:xfrm>
            <a:off x="5226714" y="3679003"/>
            <a:ext cx="1082083" cy="650081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2" name="Shape 24"/>
          <p:cNvSpPr/>
          <p:nvPr/>
        </p:nvSpPr>
        <p:spPr>
          <a:xfrm>
            <a:off x="5660585" y="3764728"/>
            <a:ext cx="214313" cy="214313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3" name="Text 25"/>
          <p:cNvSpPr/>
          <p:nvPr/>
        </p:nvSpPr>
        <p:spPr>
          <a:xfrm>
            <a:off x="5660585" y="3764728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34" name="Text 26"/>
          <p:cNvSpPr/>
          <p:nvPr/>
        </p:nvSpPr>
        <p:spPr>
          <a:xfrm>
            <a:off x="5312439" y="4036191"/>
            <a:ext cx="91063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Reconnaissance</a:t>
            </a:r>
            <a:endParaRPr lang="en-US" sz="837" dirty="0"/>
          </a:p>
        </p:txBody>
      </p:sp>
      <p:sp>
        <p:nvSpPr>
          <p:cNvPr id="35" name="Shape 27"/>
          <p:cNvSpPr/>
          <p:nvPr/>
        </p:nvSpPr>
        <p:spPr>
          <a:xfrm>
            <a:off x="6380234" y="3679003"/>
            <a:ext cx="694730" cy="650081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6" name="Shape 28"/>
          <p:cNvSpPr/>
          <p:nvPr/>
        </p:nvSpPr>
        <p:spPr>
          <a:xfrm>
            <a:off x="6620442" y="3764728"/>
            <a:ext cx="214313" cy="214313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7" name="Text 29"/>
          <p:cNvSpPr/>
          <p:nvPr/>
        </p:nvSpPr>
        <p:spPr>
          <a:xfrm>
            <a:off x="6620442" y="3764728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38" name="Text 30"/>
          <p:cNvSpPr/>
          <p:nvPr/>
        </p:nvSpPr>
        <p:spPr>
          <a:xfrm>
            <a:off x="6465959" y="4036191"/>
            <a:ext cx="52328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Scanning</a:t>
            </a:r>
            <a:endParaRPr lang="en-US" sz="837" dirty="0"/>
          </a:p>
        </p:txBody>
      </p:sp>
      <p:sp>
        <p:nvSpPr>
          <p:cNvPr id="39" name="Shape 31"/>
          <p:cNvSpPr/>
          <p:nvPr/>
        </p:nvSpPr>
        <p:spPr>
          <a:xfrm>
            <a:off x="7146401" y="3679003"/>
            <a:ext cx="863333" cy="650081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0" name="Shape 32"/>
          <p:cNvSpPr/>
          <p:nvPr/>
        </p:nvSpPr>
        <p:spPr>
          <a:xfrm>
            <a:off x="7470911" y="3764728"/>
            <a:ext cx="214313" cy="214313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1" name="Text 33"/>
          <p:cNvSpPr/>
          <p:nvPr/>
        </p:nvSpPr>
        <p:spPr>
          <a:xfrm>
            <a:off x="7470911" y="3764728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37" dirty="0"/>
          </a:p>
        </p:txBody>
      </p:sp>
      <p:sp>
        <p:nvSpPr>
          <p:cNvPr id="42" name="Text 34"/>
          <p:cNvSpPr/>
          <p:nvPr/>
        </p:nvSpPr>
        <p:spPr>
          <a:xfrm>
            <a:off x="7232126" y="4036191"/>
            <a:ext cx="69188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Exploitation</a:t>
            </a:r>
            <a:endParaRPr lang="en-US" sz="837" dirty="0"/>
          </a:p>
        </p:txBody>
      </p:sp>
      <p:sp>
        <p:nvSpPr>
          <p:cNvPr id="43" name="Shape 35"/>
          <p:cNvSpPr/>
          <p:nvPr/>
        </p:nvSpPr>
        <p:spPr>
          <a:xfrm>
            <a:off x="8081172" y="3679003"/>
            <a:ext cx="741359" cy="650081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4" name="Shape 36"/>
          <p:cNvSpPr/>
          <p:nvPr/>
        </p:nvSpPr>
        <p:spPr>
          <a:xfrm>
            <a:off x="8344681" y="3764728"/>
            <a:ext cx="214313" cy="214313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5" name="Text 37"/>
          <p:cNvSpPr/>
          <p:nvPr/>
        </p:nvSpPr>
        <p:spPr>
          <a:xfrm>
            <a:off x="8344681" y="3764728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837" dirty="0"/>
          </a:p>
        </p:txBody>
      </p:sp>
      <p:sp>
        <p:nvSpPr>
          <p:cNvPr id="46" name="Text 38"/>
          <p:cNvSpPr/>
          <p:nvPr/>
        </p:nvSpPr>
        <p:spPr>
          <a:xfrm>
            <a:off x="8166897" y="4036191"/>
            <a:ext cx="56990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Reporting</a:t>
            </a:r>
            <a:endParaRPr lang="en-US" sz="837" dirty="0"/>
          </a:p>
        </p:txBody>
      </p:sp>
      <p:sp>
        <p:nvSpPr>
          <p:cNvPr id="47" name="Text 39"/>
          <p:cNvSpPr/>
          <p:nvPr/>
        </p:nvSpPr>
        <p:spPr>
          <a:xfrm>
            <a:off x="4439924" y="4443385"/>
            <a:ext cx="441832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Benefits in SSDLC</a:t>
            </a:r>
            <a:endParaRPr lang="en-US" sz="1350" dirty="0"/>
          </a:p>
        </p:txBody>
      </p:sp>
      <p:sp>
        <p:nvSpPr>
          <p:cNvPr id="48" name="Shape 40"/>
          <p:cNvSpPr/>
          <p:nvPr/>
        </p:nvSpPr>
        <p:spPr>
          <a:xfrm>
            <a:off x="4439924" y="4807716"/>
            <a:ext cx="1454200" cy="3143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9" name="Text 41"/>
          <p:cNvSpPr/>
          <p:nvPr/>
        </p:nvSpPr>
        <p:spPr>
          <a:xfrm>
            <a:off x="4439924" y="4807716"/>
            <a:ext cx="1454200" cy="31432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Benefit</a:t>
            </a:r>
            <a:endParaRPr lang="en-US" sz="837" dirty="0"/>
          </a:p>
        </p:txBody>
      </p:sp>
      <p:sp>
        <p:nvSpPr>
          <p:cNvPr id="50" name="Shape 42"/>
          <p:cNvSpPr/>
          <p:nvPr/>
        </p:nvSpPr>
        <p:spPr>
          <a:xfrm>
            <a:off x="5894124" y="4807716"/>
            <a:ext cx="2964126" cy="3143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1" name="Text 43"/>
          <p:cNvSpPr/>
          <p:nvPr/>
        </p:nvSpPr>
        <p:spPr>
          <a:xfrm>
            <a:off x="5894124" y="4807716"/>
            <a:ext cx="2964126" cy="31432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Impact</a:t>
            </a:r>
            <a:endParaRPr lang="en-US" sz="837" dirty="0"/>
          </a:p>
        </p:txBody>
      </p:sp>
      <p:sp>
        <p:nvSpPr>
          <p:cNvPr id="52" name="Shape 44"/>
          <p:cNvSpPr/>
          <p:nvPr/>
        </p:nvSpPr>
        <p:spPr>
          <a:xfrm>
            <a:off x="4439924" y="5122041"/>
            <a:ext cx="4418326" cy="317897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3" name="Text 45"/>
          <p:cNvSpPr/>
          <p:nvPr/>
        </p:nvSpPr>
        <p:spPr>
          <a:xfrm>
            <a:off x="4439924" y="5122041"/>
            <a:ext cx="1454200" cy="317897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Vulnerability Discovery</a:t>
            </a:r>
            <a:endParaRPr lang="en-US" sz="837" dirty="0"/>
          </a:p>
        </p:txBody>
      </p:sp>
      <p:sp>
        <p:nvSpPr>
          <p:cNvPr id="54" name="Text 46"/>
          <p:cNvSpPr/>
          <p:nvPr/>
        </p:nvSpPr>
        <p:spPr>
          <a:xfrm>
            <a:off x="5894124" y="5122041"/>
            <a:ext cx="2964126" cy="317897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Identifies security weaknesses before production</a:t>
            </a:r>
            <a:endParaRPr lang="en-US" sz="837" dirty="0"/>
          </a:p>
        </p:txBody>
      </p:sp>
      <p:sp>
        <p:nvSpPr>
          <p:cNvPr id="55" name="Text 47"/>
          <p:cNvSpPr/>
          <p:nvPr/>
        </p:nvSpPr>
        <p:spPr>
          <a:xfrm>
            <a:off x="4439924" y="5439938"/>
            <a:ext cx="1454200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Risk Assessment</a:t>
            </a:r>
            <a:endParaRPr lang="en-US" sz="837" dirty="0"/>
          </a:p>
        </p:txBody>
      </p:sp>
      <p:sp>
        <p:nvSpPr>
          <p:cNvPr id="56" name="Text 48"/>
          <p:cNvSpPr/>
          <p:nvPr/>
        </p:nvSpPr>
        <p:spPr>
          <a:xfrm>
            <a:off x="5894124" y="5439938"/>
            <a:ext cx="2964126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Provides realistic evaluation of security posture</a:t>
            </a:r>
            <a:endParaRPr lang="en-US" sz="837" dirty="0"/>
          </a:p>
        </p:txBody>
      </p:sp>
      <p:sp>
        <p:nvSpPr>
          <p:cNvPr id="57" name="Shape 49"/>
          <p:cNvSpPr/>
          <p:nvPr/>
        </p:nvSpPr>
        <p:spPr>
          <a:xfrm>
            <a:off x="4439924" y="5761406"/>
            <a:ext cx="4418326" cy="321469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8" name="Text 50"/>
          <p:cNvSpPr/>
          <p:nvPr/>
        </p:nvSpPr>
        <p:spPr>
          <a:xfrm>
            <a:off x="4439924" y="5761406"/>
            <a:ext cx="1454200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Compliance Validation</a:t>
            </a:r>
            <a:endParaRPr lang="en-US" sz="837" dirty="0"/>
          </a:p>
        </p:txBody>
      </p:sp>
      <p:sp>
        <p:nvSpPr>
          <p:cNvPr id="59" name="Text 51"/>
          <p:cNvSpPr/>
          <p:nvPr/>
        </p:nvSpPr>
        <p:spPr>
          <a:xfrm>
            <a:off x="5894124" y="5761406"/>
            <a:ext cx="2964126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Helps meet regulatory requirements</a:t>
            </a:r>
            <a:endParaRPr lang="en-US" sz="837" dirty="0"/>
          </a:p>
        </p:txBody>
      </p:sp>
      <p:sp>
        <p:nvSpPr>
          <p:cNvPr id="60" name="Text 52"/>
          <p:cNvSpPr/>
          <p:nvPr/>
        </p:nvSpPr>
        <p:spPr>
          <a:xfrm>
            <a:off x="4439924" y="6082875"/>
            <a:ext cx="1454200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Security Awareness</a:t>
            </a:r>
            <a:endParaRPr lang="en-US" sz="837" dirty="0"/>
          </a:p>
        </p:txBody>
      </p:sp>
      <p:sp>
        <p:nvSpPr>
          <p:cNvPr id="61" name="Text 53"/>
          <p:cNvSpPr/>
          <p:nvPr/>
        </p:nvSpPr>
        <p:spPr>
          <a:xfrm>
            <a:off x="5894124" y="6082875"/>
            <a:ext cx="2964126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Improves team understanding of attack vectors</a:t>
            </a:r>
            <a:endParaRPr lang="en-US" sz="837" dirty="0"/>
          </a:p>
        </p:txBody>
      </p:sp>
      <p:sp>
        <p:nvSpPr>
          <p:cNvPr id="62" name="Text 54"/>
          <p:cNvSpPr/>
          <p:nvPr/>
        </p:nvSpPr>
        <p:spPr>
          <a:xfrm>
            <a:off x="8870361" y="6522216"/>
            <a:ext cx="1307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35</a:t>
            </a:r>
            <a:endParaRPr lang="en-US" sz="837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6650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Cryptography Fundamentals for SSE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Core Cryptographic Concepts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285750" y="1250156"/>
            <a:ext cx="285750" cy="285750"/>
          </a:xfrm>
          <a:prstGeom prst="ellipse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5" y="1335881"/>
            <a:ext cx="114300" cy="1143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8656" y="1250156"/>
            <a:ext cx="382190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Symmetric Encryption</a:t>
            </a:r>
            <a:endParaRPr lang="en-US" sz="942" dirty="0"/>
          </a:p>
        </p:txBody>
      </p:sp>
      <p:sp>
        <p:nvSpPr>
          <p:cNvPr id="8" name="Text 4"/>
          <p:cNvSpPr/>
          <p:nvPr/>
        </p:nvSpPr>
        <p:spPr>
          <a:xfrm>
            <a:off x="678656" y="1478756"/>
            <a:ext cx="3821906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Uses the same key for encryption and decryption. Fast but requires secure key exchange.</a:t>
            </a:r>
            <a:endParaRPr lang="en-US" sz="837" dirty="0"/>
          </a:p>
        </p:txBody>
      </p:sp>
      <p:sp>
        <p:nvSpPr>
          <p:cNvPr id="9" name="Shape 5"/>
          <p:cNvSpPr/>
          <p:nvPr/>
        </p:nvSpPr>
        <p:spPr>
          <a:xfrm>
            <a:off x="285750" y="1905930"/>
            <a:ext cx="285750" cy="285750"/>
          </a:xfrm>
          <a:prstGeom prst="ellipse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75" y="1991655"/>
            <a:ext cx="114300" cy="1143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78656" y="1905930"/>
            <a:ext cx="382190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Asymmetric Encryption</a:t>
            </a:r>
            <a:endParaRPr lang="en-US" sz="942" dirty="0"/>
          </a:p>
        </p:txBody>
      </p:sp>
      <p:sp>
        <p:nvSpPr>
          <p:cNvPr id="12" name="Text 7"/>
          <p:cNvSpPr/>
          <p:nvPr/>
        </p:nvSpPr>
        <p:spPr>
          <a:xfrm>
            <a:off x="678656" y="2134530"/>
            <a:ext cx="3821906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Uses public-private key pairs. Slower but solves key distribution problem.</a:t>
            </a:r>
            <a:endParaRPr lang="en-US" sz="837" dirty="0"/>
          </a:p>
        </p:txBody>
      </p:sp>
      <p:sp>
        <p:nvSpPr>
          <p:cNvPr id="13" name="Shape 8"/>
          <p:cNvSpPr/>
          <p:nvPr/>
        </p:nvSpPr>
        <p:spPr>
          <a:xfrm>
            <a:off x="285750" y="2561704"/>
            <a:ext cx="285750" cy="285750"/>
          </a:xfrm>
          <a:prstGeom prst="ellipse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75" y="2647429"/>
            <a:ext cx="114300" cy="11430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78656" y="2561704"/>
            <a:ext cx="382190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Hashing</a:t>
            </a:r>
            <a:endParaRPr lang="en-US" sz="942" dirty="0"/>
          </a:p>
        </p:txBody>
      </p:sp>
      <p:sp>
        <p:nvSpPr>
          <p:cNvPr id="16" name="Text 10"/>
          <p:cNvSpPr/>
          <p:nvPr/>
        </p:nvSpPr>
        <p:spPr>
          <a:xfrm>
            <a:off x="678656" y="2790304"/>
            <a:ext cx="3821906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One-way function that creates a fixed-size output from variable-size input.</a:t>
            </a:r>
            <a:endParaRPr lang="en-US" sz="837" dirty="0"/>
          </a:p>
        </p:txBody>
      </p:sp>
      <p:sp>
        <p:nvSpPr>
          <p:cNvPr id="17" name="Shape 11"/>
          <p:cNvSpPr/>
          <p:nvPr/>
        </p:nvSpPr>
        <p:spPr>
          <a:xfrm>
            <a:off x="285750" y="3217478"/>
            <a:ext cx="285750" cy="285750"/>
          </a:xfrm>
          <a:prstGeom prst="ellipse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188" y="3303203"/>
            <a:ext cx="142875" cy="11430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678656" y="3217478"/>
            <a:ext cx="382190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Digital Signatures</a:t>
            </a:r>
            <a:endParaRPr lang="en-US" sz="942" dirty="0"/>
          </a:p>
        </p:txBody>
      </p:sp>
      <p:sp>
        <p:nvSpPr>
          <p:cNvPr id="20" name="Text 13"/>
          <p:cNvSpPr/>
          <p:nvPr/>
        </p:nvSpPr>
        <p:spPr>
          <a:xfrm>
            <a:off x="678656" y="3446078"/>
            <a:ext cx="3821906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Combines asymmetric encryption and hashing for authentication.</a:t>
            </a:r>
            <a:endParaRPr lang="en-US" sz="837" dirty="0"/>
          </a:p>
        </p:txBody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2831" y="885825"/>
            <a:ext cx="3555997" cy="2000222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4643438" y="3028922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Comparison of Encryption Types</a:t>
            </a:r>
            <a:endParaRPr lang="en-US" sz="1350" dirty="0"/>
          </a:p>
        </p:txBody>
      </p:sp>
      <p:sp>
        <p:nvSpPr>
          <p:cNvPr id="23" name="Shape 15"/>
          <p:cNvSpPr/>
          <p:nvPr/>
        </p:nvSpPr>
        <p:spPr>
          <a:xfrm>
            <a:off x="4643438" y="3393253"/>
            <a:ext cx="1709728" cy="3143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Text 16"/>
          <p:cNvSpPr/>
          <p:nvPr/>
        </p:nvSpPr>
        <p:spPr>
          <a:xfrm>
            <a:off x="4643438" y="3393253"/>
            <a:ext cx="1709728" cy="31432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Feature</a:t>
            </a:r>
            <a:endParaRPr lang="en-US" sz="837" dirty="0"/>
          </a:p>
        </p:txBody>
      </p:sp>
      <p:sp>
        <p:nvSpPr>
          <p:cNvPr id="25" name="Shape 17"/>
          <p:cNvSpPr/>
          <p:nvPr/>
        </p:nvSpPr>
        <p:spPr>
          <a:xfrm>
            <a:off x="6353166" y="3393253"/>
            <a:ext cx="1195211" cy="3143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6" name="Text 18"/>
          <p:cNvSpPr/>
          <p:nvPr/>
        </p:nvSpPr>
        <p:spPr>
          <a:xfrm>
            <a:off x="6353166" y="3393253"/>
            <a:ext cx="1195211" cy="31432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Symmetric</a:t>
            </a:r>
            <a:endParaRPr lang="en-US" sz="837" dirty="0"/>
          </a:p>
        </p:txBody>
      </p:sp>
      <p:sp>
        <p:nvSpPr>
          <p:cNvPr id="27" name="Shape 19"/>
          <p:cNvSpPr/>
          <p:nvPr/>
        </p:nvSpPr>
        <p:spPr>
          <a:xfrm>
            <a:off x="7548376" y="3393253"/>
            <a:ext cx="1309874" cy="3143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8" name="Text 20"/>
          <p:cNvSpPr/>
          <p:nvPr/>
        </p:nvSpPr>
        <p:spPr>
          <a:xfrm>
            <a:off x="7548376" y="3393253"/>
            <a:ext cx="1309874" cy="31432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Asymmetric</a:t>
            </a:r>
            <a:endParaRPr lang="en-US" sz="837" dirty="0"/>
          </a:p>
        </p:txBody>
      </p:sp>
      <p:sp>
        <p:nvSpPr>
          <p:cNvPr id="29" name="Shape 21"/>
          <p:cNvSpPr/>
          <p:nvPr/>
        </p:nvSpPr>
        <p:spPr>
          <a:xfrm>
            <a:off x="4643438" y="3707578"/>
            <a:ext cx="4214813" cy="317897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0" name="Text 22"/>
          <p:cNvSpPr/>
          <p:nvPr/>
        </p:nvSpPr>
        <p:spPr>
          <a:xfrm>
            <a:off x="4643438" y="3707578"/>
            <a:ext cx="1709728" cy="317897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Speed</a:t>
            </a:r>
            <a:endParaRPr lang="en-US" sz="837" dirty="0"/>
          </a:p>
        </p:txBody>
      </p:sp>
      <p:sp>
        <p:nvSpPr>
          <p:cNvPr id="31" name="Text 23"/>
          <p:cNvSpPr/>
          <p:nvPr/>
        </p:nvSpPr>
        <p:spPr>
          <a:xfrm>
            <a:off x="6353166" y="3707578"/>
            <a:ext cx="1195211" cy="317897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Fast</a:t>
            </a:r>
            <a:endParaRPr lang="en-US" sz="837" dirty="0"/>
          </a:p>
        </p:txBody>
      </p:sp>
      <p:sp>
        <p:nvSpPr>
          <p:cNvPr id="32" name="Text 24"/>
          <p:cNvSpPr/>
          <p:nvPr/>
        </p:nvSpPr>
        <p:spPr>
          <a:xfrm>
            <a:off x="7548376" y="3707578"/>
            <a:ext cx="1309874" cy="317897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Slow</a:t>
            </a:r>
            <a:endParaRPr lang="en-US" sz="837" dirty="0"/>
          </a:p>
        </p:txBody>
      </p:sp>
      <p:sp>
        <p:nvSpPr>
          <p:cNvPr id="33" name="Text 25"/>
          <p:cNvSpPr/>
          <p:nvPr/>
        </p:nvSpPr>
        <p:spPr>
          <a:xfrm>
            <a:off x="4643438" y="4025475"/>
            <a:ext cx="1709728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Management</a:t>
            </a:r>
            <a:endParaRPr lang="en-US" sz="837" dirty="0"/>
          </a:p>
        </p:txBody>
      </p:sp>
      <p:sp>
        <p:nvSpPr>
          <p:cNvPr id="34" name="Text 26"/>
          <p:cNvSpPr/>
          <p:nvPr/>
        </p:nvSpPr>
        <p:spPr>
          <a:xfrm>
            <a:off x="6353166" y="4025475"/>
            <a:ext cx="1195211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Complex</a:t>
            </a:r>
            <a:endParaRPr lang="en-US" sz="837" dirty="0"/>
          </a:p>
        </p:txBody>
      </p:sp>
      <p:sp>
        <p:nvSpPr>
          <p:cNvPr id="35" name="Text 27"/>
          <p:cNvSpPr/>
          <p:nvPr/>
        </p:nvSpPr>
        <p:spPr>
          <a:xfrm>
            <a:off x="7548376" y="4025475"/>
            <a:ext cx="1309874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Simpler</a:t>
            </a:r>
            <a:endParaRPr lang="en-US" sz="837" dirty="0"/>
          </a:p>
        </p:txBody>
      </p:sp>
      <p:sp>
        <p:nvSpPr>
          <p:cNvPr id="36" name="Shape 28"/>
          <p:cNvSpPr/>
          <p:nvPr/>
        </p:nvSpPr>
        <p:spPr>
          <a:xfrm>
            <a:off x="4643438" y="4346944"/>
            <a:ext cx="4214813" cy="321469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7" name="Text 29"/>
          <p:cNvSpPr/>
          <p:nvPr/>
        </p:nvSpPr>
        <p:spPr>
          <a:xfrm>
            <a:off x="4643438" y="4346944"/>
            <a:ext cx="1709728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Security</a:t>
            </a:r>
            <a:endParaRPr lang="en-US" sz="837" dirty="0"/>
          </a:p>
        </p:txBody>
      </p:sp>
      <p:sp>
        <p:nvSpPr>
          <p:cNvPr id="38" name="Text 30"/>
          <p:cNvSpPr/>
          <p:nvPr/>
        </p:nvSpPr>
        <p:spPr>
          <a:xfrm>
            <a:off x="6353166" y="4346944"/>
            <a:ext cx="1195211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High</a:t>
            </a:r>
            <a:endParaRPr lang="en-US" sz="837" dirty="0"/>
          </a:p>
        </p:txBody>
      </p:sp>
      <p:sp>
        <p:nvSpPr>
          <p:cNvPr id="39" name="Text 31"/>
          <p:cNvSpPr/>
          <p:nvPr/>
        </p:nvSpPr>
        <p:spPr>
          <a:xfrm>
            <a:off x="7548376" y="4346944"/>
            <a:ext cx="1309874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Very High</a:t>
            </a:r>
            <a:endParaRPr lang="en-US" sz="837" dirty="0"/>
          </a:p>
        </p:txBody>
      </p:sp>
      <p:sp>
        <p:nvSpPr>
          <p:cNvPr id="40" name="Text 32"/>
          <p:cNvSpPr/>
          <p:nvPr/>
        </p:nvSpPr>
        <p:spPr>
          <a:xfrm>
            <a:off x="4643438" y="4814860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Management Best Practices</a:t>
            </a:r>
            <a:endParaRPr lang="en-US" sz="1350" dirty="0"/>
          </a:p>
        </p:txBody>
      </p:sp>
      <p:sp>
        <p:nvSpPr>
          <p:cNvPr id="41" name="Shape 33"/>
          <p:cNvSpPr/>
          <p:nvPr/>
        </p:nvSpPr>
        <p:spPr>
          <a:xfrm>
            <a:off x="4643438" y="5179191"/>
            <a:ext cx="4214813" cy="514350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2" name="Shape 34"/>
          <p:cNvSpPr/>
          <p:nvPr/>
        </p:nvSpPr>
        <p:spPr>
          <a:xfrm>
            <a:off x="4643438" y="5179191"/>
            <a:ext cx="28575" cy="514350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3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9163" y="5293491"/>
            <a:ext cx="114300" cy="114300"/>
          </a:xfrm>
          <a:prstGeom prst="rect">
            <a:avLst/>
          </a:prstGeom>
        </p:spPr>
      </p:pic>
      <p:sp>
        <p:nvSpPr>
          <p:cNvPr id="44" name="Text 35"/>
          <p:cNvSpPr/>
          <p:nvPr/>
        </p:nvSpPr>
        <p:spPr>
          <a:xfrm>
            <a:off x="4900613" y="5272060"/>
            <a:ext cx="128794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Strong Key Generation</a:t>
            </a:r>
            <a:endParaRPr lang="en-US" sz="837" dirty="0"/>
          </a:p>
        </p:txBody>
      </p:sp>
      <p:sp>
        <p:nvSpPr>
          <p:cNvPr id="45" name="Text 36"/>
          <p:cNvSpPr/>
          <p:nvPr/>
        </p:nvSpPr>
        <p:spPr>
          <a:xfrm>
            <a:off x="6188552" y="5272060"/>
            <a:ext cx="25192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Use cryptographically secure random number </a:t>
            </a:r>
            <a:endParaRPr lang="en-US" sz="837" dirty="0"/>
          </a:p>
        </p:txBody>
      </p:sp>
      <p:sp>
        <p:nvSpPr>
          <p:cNvPr id="46" name="Text 37"/>
          <p:cNvSpPr/>
          <p:nvPr/>
        </p:nvSpPr>
        <p:spPr>
          <a:xfrm>
            <a:off x="4729163" y="5443510"/>
            <a:ext cx="6219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generators. </a:t>
            </a:r>
            <a:endParaRPr lang="en-US" sz="837" dirty="0"/>
          </a:p>
        </p:txBody>
      </p:sp>
      <p:sp>
        <p:nvSpPr>
          <p:cNvPr id="47" name="Shape 38"/>
          <p:cNvSpPr/>
          <p:nvPr/>
        </p:nvSpPr>
        <p:spPr>
          <a:xfrm>
            <a:off x="4643438" y="5779266"/>
            <a:ext cx="4214813" cy="514350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8" name="Shape 39"/>
          <p:cNvSpPr/>
          <p:nvPr/>
        </p:nvSpPr>
        <p:spPr>
          <a:xfrm>
            <a:off x="4643438" y="5779266"/>
            <a:ext cx="28575" cy="514350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9163" y="5893566"/>
            <a:ext cx="114300" cy="114300"/>
          </a:xfrm>
          <a:prstGeom prst="rect">
            <a:avLst/>
          </a:prstGeom>
        </p:spPr>
      </p:pic>
      <p:sp>
        <p:nvSpPr>
          <p:cNvPr id="50" name="Text 40"/>
          <p:cNvSpPr/>
          <p:nvPr/>
        </p:nvSpPr>
        <p:spPr>
          <a:xfrm>
            <a:off x="4900613" y="5872135"/>
            <a:ext cx="85314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Secure Storage</a:t>
            </a:r>
            <a:endParaRPr lang="en-US" sz="837" dirty="0"/>
          </a:p>
        </p:txBody>
      </p:sp>
      <p:sp>
        <p:nvSpPr>
          <p:cNvPr id="51" name="Text 41"/>
          <p:cNvSpPr/>
          <p:nvPr/>
        </p:nvSpPr>
        <p:spPr>
          <a:xfrm>
            <a:off x="5753760" y="5872135"/>
            <a:ext cx="283567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Never hardcode keys in source code; use secure key </a:t>
            </a:r>
            <a:endParaRPr lang="en-US" sz="837" dirty="0"/>
          </a:p>
        </p:txBody>
      </p:sp>
      <p:sp>
        <p:nvSpPr>
          <p:cNvPr id="52" name="Text 42"/>
          <p:cNvSpPr/>
          <p:nvPr/>
        </p:nvSpPr>
        <p:spPr>
          <a:xfrm>
            <a:off x="4729163" y="6043585"/>
            <a:ext cx="34898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vaults. </a:t>
            </a:r>
            <a:endParaRPr lang="en-US" sz="837" dirty="0"/>
          </a:p>
        </p:txBody>
      </p:sp>
      <p:sp>
        <p:nvSpPr>
          <p:cNvPr id="53" name="Text 43"/>
          <p:cNvSpPr/>
          <p:nvPr/>
        </p:nvSpPr>
        <p:spPr>
          <a:xfrm>
            <a:off x="8870361" y="6350766"/>
            <a:ext cx="1307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36</a:t>
            </a:r>
            <a:endParaRPr lang="en-US" sz="837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6793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Secure Microservices Architecture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Security Challenges in Microservices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285750" y="1250156"/>
            <a:ext cx="285750" cy="285750"/>
          </a:xfrm>
          <a:prstGeom prst="ellipse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88" y="1335881"/>
            <a:ext cx="142875" cy="1143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8656" y="1250156"/>
            <a:ext cx="382190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Increased Attack Surface</a:t>
            </a:r>
            <a:endParaRPr lang="en-US" sz="942" dirty="0"/>
          </a:p>
        </p:txBody>
      </p:sp>
      <p:sp>
        <p:nvSpPr>
          <p:cNvPr id="8" name="Text 4"/>
          <p:cNvSpPr/>
          <p:nvPr/>
        </p:nvSpPr>
        <p:spPr>
          <a:xfrm>
            <a:off x="678656" y="1478756"/>
            <a:ext cx="3821906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More services and communication paths create more potential entry points.</a:t>
            </a:r>
            <a:endParaRPr lang="en-US" sz="837" dirty="0"/>
          </a:p>
        </p:txBody>
      </p:sp>
      <p:sp>
        <p:nvSpPr>
          <p:cNvPr id="9" name="Shape 5"/>
          <p:cNvSpPr/>
          <p:nvPr/>
        </p:nvSpPr>
        <p:spPr>
          <a:xfrm>
            <a:off x="285750" y="1905930"/>
            <a:ext cx="285750" cy="285750"/>
          </a:xfrm>
          <a:prstGeom prst="ellipse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75" y="1991655"/>
            <a:ext cx="114300" cy="1143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78656" y="1905930"/>
            <a:ext cx="382190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Authentication &amp; Authorization</a:t>
            </a:r>
            <a:endParaRPr lang="en-US" sz="942" dirty="0"/>
          </a:p>
        </p:txBody>
      </p:sp>
      <p:sp>
        <p:nvSpPr>
          <p:cNvPr id="12" name="Text 7"/>
          <p:cNvSpPr/>
          <p:nvPr/>
        </p:nvSpPr>
        <p:spPr>
          <a:xfrm>
            <a:off x="678656" y="2134530"/>
            <a:ext cx="3821906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Managing identity across distributed services is complex.</a:t>
            </a:r>
            <a:endParaRPr lang="en-US" sz="837" dirty="0"/>
          </a:p>
        </p:txBody>
      </p:sp>
      <p:sp>
        <p:nvSpPr>
          <p:cNvPr id="13" name="Shape 8"/>
          <p:cNvSpPr/>
          <p:nvPr/>
        </p:nvSpPr>
        <p:spPr>
          <a:xfrm>
            <a:off x="285750" y="2401695"/>
            <a:ext cx="285750" cy="285750"/>
          </a:xfrm>
          <a:prstGeom prst="ellipse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75" y="2487420"/>
            <a:ext cx="114300" cy="11430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78656" y="2401695"/>
            <a:ext cx="382190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Service-to-Service Communication</a:t>
            </a:r>
            <a:endParaRPr lang="en-US" sz="942" dirty="0"/>
          </a:p>
        </p:txBody>
      </p:sp>
      <p:sp>
        <p:nvSpPr>
          <p:cNvPr id="16" name="Text 10"/>
          <p:cNvSpPr/>
          <p:nvPr/>
        </p:nvSpPr>
        <p:spPr>
          <a:xfrm>
            <a:off x="678656" y="2630295"/>
            <a:ext cx="3821906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Securing inter-service communication requires careful design.</a:t>
            </a:r>
            <a:endParaRPr lang="en-US" sz="837" dirty="0"/>
          </a:p>
        </p:txBody>
      </p:sp>
      <p:sp>
        <p:nvSpPr>
          <p:cNvPr id="17" name="Shape 11"/>
          <p:cNvSpPr/>
          <p:nvPr/>
        </p:nvSpPr>
        <p:spPr>
          <a:xfrm>
            <a:off x="285750" y="2897460"/>
            <a:ext cx="285750" cy="285750"/>
          </a:xfrm>
          <a:prstGeom prst="ellipse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619" y="2983185"/>
            <a:ext cx="100013" cy="11430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678656" y="2897460"/>
            <a:ext cx="382190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Security</a:t>
            </a:r>
            <a:endParaRPr lang="en-US" sz="942" dirty="0"/>
          </a:p>
        </p:txBody>
      </p:sp>
      <p:sp>
        <p:nvSpPr>
          <p:cNvPr id="20" name="Text 13"/>
          <p:cNvSpPr/>
          <p:nvPr/>
        </p:nvSpPr>
        <p:spPr>
          <a:xfrm>
            <a:off x="678656" y="3126060"/>
            <a:ext cx="3821906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Distributed data storage increases complexity of data protection.</a:t>
            </a:r>
            <a:endParaRPr lang="en-US" sz="837" dirty="0"/>
          </a:p>
        </p:txBody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8594" y="885825"/>
            <a:ext cx="1884471" cy="2000222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4643438" y="3028922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Security Best Practices</a:t>
            </a:r>
            <a:endParaRPr lang="en-US" sz="1350" dirty="0"/>
          </a:p>
        </p:txBody>
      </p:sp>
      <p:sp>
        <p:nvSpPr>
          <p:cNvPr id="23" name="Shape 15"/>
          <p:cNvSpPr/>
          <p:nvPr/>
        </p:nvSpPr>
        <p:spPr>
          <a:xfrm>
            <a:off x="4643438" y="3393253"/>
            <a:ext cx="4214813" cy="514350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Shape 16"/>
          <p:cNvSpPr/>
          <p:nvPr/>
        </p:nvSpPr>
        <p:spPr>
          <a:xfrm>
            <a:off x="4643438" y="3393253"/>
            <a:ext cx="28575" cy="514350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5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9163" y="3507553"/>
            <a:ext cx="114300" cy="114300"/>
          </a:xfrm>
          <a:prstGeom prst="rect">
            <a:avLst/>
          </a:prstGeom>
        </p:spPr>
      </p:pic>
      <p:sp>
        <p:nvSpPr>
          <p:cNvPr id="26" name="Text 17"/>
          <p:cNvSpPr/>
          <p:nvPr/>
        </p:nvSpPr>
        <p:spPr>
          <a:xfrm>
            <a:off x="4900613" y="3486122"/>
            <a:ext cx="98195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Defense in Depth</a:t>
            </a:r>
            <a:endParaRPr lang="en-US" sz="837" dirty="0"/>
          </a:p>
        </p:txBody>
      </p:sp>
      <p:sp>
        <p:nvSpPr>
          <p:cNvPr id="27" name="Text 18"/>
          <p:cNvSpPr/>
          <p:nvPr/>
        </p:nvSpPr>
        <p:spPr>
          <a:xfrm>
            <a:off x="5882571" y="3486122"/>
            <a:ext cx="283852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Implement security at multiple layers (network, API, </a:t>
            </a:r>
            <a:endParaRPr lang="en-US" sz="837" dirty="0"/>
          </a:p>
        </p:txBody>
      </p:sp>
      <p:sp>
        <p:nvSpPr>
          <p:cNvPr id="28" name="Text 19"/>
          <p:cNvSpPr/>
          <p:nvPr/>
        </p:nvSpPr>
        <p:spPr>
          <a:xfrm>
            <a:off x="4729163" y="3657572"/>
            <a:ext cx="43825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service). </a:t>
            </a:r>
            <a:endParaRPr lang="en-US" sz="837" dirty="0"/>
          </a:p>
        </p:txBody>
      </p:sp>
      <p:sp>
        <p:nvSpPr>
          <p:cNvPr id="29" name="Shape 20"/>
          <p:cNvSpPr/>
          <p:nvPr/>
        </p:nvSpPr>
        <p:spPr>
          <a:xfrm>
            <a:off x="4643438" y="3993328"/>
            <a:ext cx="4214813" cy="514350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0" name="Shape 21"/>
          <p:cNvSpPr/>
          <p:nvPr/>
        </p:nvSpPr>
        <p:spPr>
          <a:xfrm>
            <a:off x="4643438" y="3993328"/>
            <a:ext cx="28575" cy="514350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1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9163" y="4107628"/>
            <a:ext cx="128588" cy="114300"/>
          </a:xfrm>
          <a:prstGeom prst="rect">
            <a:avLst/>
          </a:prstGeom>
        </p:spPr>
      </p:pic>
      <p:sp>
        <p:nvSpPr>
          <p:cNvPr id="32" name="Text 22"/>
          <p:cNvSpPr/>
          <p:nvPr/>
        </p:nvSpPr>
        <p:spPr>
          <a:xfrm>
            <a:off x="4914900" y="4086197"/>
            <a:ext cx="193246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Centralized Identity Management</a:t>
            </a:r>
            <a:endParaRPr lang="en-US" sz="837" dirty="0"/>
          </a:p>
        </p:txBody>
      </p:sp>
      <p:sp>
        <p:nvSpPr>
          <p:cNvPr id="33" name="Text 23"/>
          <p:cNvSpPr/>
          <p:nvPr/>
        </p:nvSpPr>
        <p:spPr>
          <a:xfrm>
            <a:off x="6847368" y="4086197"/>
            <a:ext cx="172800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Use OAuth/OIDC for consistent </a:t>
            </a:r>
            <a:endParaRPr lang="en-US" sz="837" dirty="0"/>
          </a:p>
        </p:txBody>
      </p:sp>
      <p:sp>
        <p:nvSpPr>
          <p:cNvPr id="34" name="Text 24"/>
          <p:cNvSpPr/>
          <p:nvPr/>
        </p:nvSpPr>
        <p:spPr>
          <a:xfrm>
            <a:off x="4729163" y="4257647"/>
            <a:ext cx="81268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authentication. </a:t>
            </a:r>
            <a:endParaRPr lang="en-US" sz="837" dirty="0"/>
          </a:p>
        </p:txBody>
      </p:sp>
      <p:sp>
        <p:nvSpPr>
          <p:cNvPr id="35" name="Shape 25"/>
          <p:cNvSpPr/>
          <p:nvPr/>
        </p:nvSpPr>
        <p:spPr>
          <a:xfrm>
            <a:off x="4643438" y="4593403"/>
            <a:ext cx="4214813" cy="514350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6" name="Shape 26"/>
          <p:cNvSpPr/>
          <p:nvPr/>
        </p:nvSpPr>
        <p:spPr>
          <a:xfrm>
            <a:off x="4643438" y="4593403"/>
            <a:ext cx="28575" cy="514350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7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29163" y="4707703"/>
            <a:ext cx="100013" cy="114300"/>
          </a:xfrm>
          <a:prstGeom prst="rect">
            <a:avLst/>
          </a:prstGeom>
        </p:spPr>
      </p:pic>
      <p:sp>
        <p:nvSpPr>
          <p:cNvPr id="38" name="Text 27"/>
          <p:cNvSpPr/>
          <p:nvPr/>
        </p:nvSpPr>
        <p:spPr>
          <a:xfrm>
            <a:off x="4886325" y="4686272"/>
            <a:ext cx="121890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API Gateway Security</a:t>
            </a:r>
            <a:endParaRPr lang="en-US" sz="837" dirty="0"/>
          </a:p>
        </p:txBody>
      </p:sp>
      <p:sp>
        <p:nvSpPr>
          <p:cNvPr id="39" name="Text 28"/>
          <p:cNvSpPr/>
          <p:nvPr/>
        </p:nvSpPr>
        <p:spPr>
          <a:xfrm>
            <a:off x="6105227" y="4686272"/>
            <a:ext cx="21865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Implement rate limiting, validation, and </a:t>
            </a:r>
            <a:endParaRPr lang="en-US" sz="837" dirty="0"/>
          </a:p>
        </p:txBody>
      </p:sp>
      <p:sp>
        <p:nvSpPr>
          <p:cNvPr id="40" name="Text 29"/>
          <p:cNvSpPr/>
          <p:nvPr/>
        </p:nvSpPr>
        <p:spPr>
          <a:xfrm>
            <a:off x="4729163" y="4857722"/>
            <a:ext cx="16291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authentication at the gateway. </a:t>
            </a:r>
            <a:endParaRPr lang="en-US" sz="837" dirty="0"/>
          </a:p>
        </p:txBody>
      </p:sp>
      <p:sp>
        <p:nvSpPr>
          <p:cNvPr id="41" name="Shape 30"/>
          <p:cNvSpPr/>
          <p:nvPr/>
        </p:nvSpPr>
        <p:spPr>
          <a:xfrm>
            <a:off x="4643438" y="5193478"/>
            <a:ext cx="4214813" cy="514350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2" name="Shape 31"/>
          <p:cNvSpPr/>
          <p:nvPr/>
        </p:nvSpPr>
        <p:spPr>
          <a:xfrm>
            <a:off x="4643438" y="5193478"/>
            <a:ext cx="28575" cy="514350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3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29163" y="5307778"/>
            <a:ext cx="142875" cy="114300"/>
          </a:xfrm>
          <a:prstGeom prst="rect">
            <a:avLst/>
          </a:prstGeom>
        </p:spPr>
      </p:pic>
      <p:sp>
        <p:nvSpPr>
          <p:cNvPr id="44" name="Text 32"/>
          <p:cNvSpPr/>
          <p:nvPr/>
        </p:nvSpPr>
        <p:spPr>
          <a:xfrm>
            <a:off x="4929188" y="5286347"/>
            <a:ext cx="8380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Least Privilege</a:t>
            </a:r>
            <a:endParaRPr lang="en-US" sz="837" dirty="0"/>
          </a:p>
        </p:txBody>
      </p:sp>
      <p:sp>
        <p:nvSpPr>
          <p:cNvPr id="45" name="Text 33"/>
          <p:cNvSpPr/>
          <p:nvPr/>
        </p:nvSpPr>
        <p:spPr>
          <a:xfrm>
            <a:off x="5767239" y="5286347"/>
            <a:ext cx="235414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Each service should have minimal required </a:t>
            </a:r>
            <a:endParaRPr lang="en-US" sz="837" dirty="0"/>
          </a:p>
        </p:txBody>
      </p:sp>
      <p:sp>
        <p:nvSpPr>
          <p:cNvPr id="46" name="Text 34"/>
          <p:cNvSpPr/>
          <p:nvPr/>
        </p:nvSpPr>
        <p:spPr>
          <a:xfrm>
            <a:off x="4729163" y="5457797"/>
            <a:ext cx="68250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permissions. </a:t>
            </a:r>
            <a:endParaRPr lang="en-US" sz="837" dirty="0"/>
          </a:p>
        </p:txBody>
      </p:sp>
      <p:sp>
        <p:nvSpPr>
          <p:cNvPr id="47" name="Shape 35"/>
          <p:cNvSpPr/>
          <p:nvPr/>
        </p:nvSpPr>
        <p:spPr>
          <a:xfrm>
            <a:off x="4643438" y="5793553"/>
            <a:ext cx="4214813" cy="514350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8" name="Shape 36"/>
          <p:cNvSpPr/>
          <p:nvPr/>
        </p:nvSpPr>
        <p:spPr>
          <a:xfrm>
            <a:off x="4643438" y="5793553"/>
            <a:ext cx="28575" cy="514350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9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29163" y="5907853"/>
            <a:ext cx="85725" cy="114300"/>
          </a:xfrm>
          <a:prstGeom prst="rect">
            <a:avLst/>
          </a:prstGeom>
        </p:spPr>
      </p:pic>
      <p:sp>
        <p:nvSpPr>
          <p:cNvPr id="50" name="Text 37"/>
          <p:cNvSpPr/>
          <p:nvPr/>
        </p:nvSpPr>
        <p:spPr>
          <a:xfrm>
            <a:off x="4872038" y="5886422"/>
            <a:ext cx="74560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Service Mesh</a:t>
            </a:r>
            <a:endParaRPr lang="en-US" sz="837" dirty="0"/>
          </a:p>
        </p:txBody>
      </p:sp>
      <p:sp>
        <p:nvSpPr>
          <p:cNvPr id="51" name="Text 38"/>
          <p:cNvSpPr/>
          <p:nvPr/>
        </p:nvSpPr>
        <p:spPr>
          <a:xfrm>
            <a:off x="5617639" y="5886422"/>
            <a:ext cx="252216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Use service mesh for secure service-to-service </a:t>
            </a:r>
            <a:endParaRPr lang="en-US" sz="837" dirty="0"/>
          </a:p>
        </p:txBody>
      </p:sp>
      <p:sp>
        <p:nvSpPr>
          <p:cNvPr id="52" name="Text 39"/>
          <p:cNvSpPr/>
          <p:nvPr/>
        </p:nvSpPr>
        <p:spPr>
          <a:xfrm>
            <a:off x="4729163" y="6057872"/>
            <a:ext cx="86869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communication. </a:t>
            </a:r>
            <a:endParaRPr lang="en-US" sz="837" dirty="0"/>
          </a:p>
        </p:txBody>
      </p:sp>
      <p:sp>
        <p:nvSpPr>
          <p:cNvPr id="53" name="Text 40"/>
          <p:cNvSpPr/>
          <p:nvPr/>
        </p:nvSpPr>
        <p:spPr>
          <a:xfrm>
            <a:off x="8870361" y="6365053"/>
            <a:ext cx="1307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37</a:t>
            </a:r>
            <a:endParaRPr lang="en-US" sz="837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50783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Quantum Computing Impact on Security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Quantum Threat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285875"/>
            <a:ext cx="142875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85775" y="1259086"/>
            <a:ext cx="320556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Quantum computers could break many current 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285750" y="1473398"/>
            <a:ext cx="359832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cryptographic algorithms, particularly those based on 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285750" y="1687711"/>
            <a:ext cx="329714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factoring large numbers and discrete logarithms. </a:t>
            </a:r>
            <a:endParaRPr lang="en-US" sz="1046" dirty="0"/>
          </a:p>
        </p:txBody>
      </p:sp>
      <p:sp>
        <p:nvSpPr>
          <p:cNvPr id="9" name="Text 5"/>
          <p:cNvSpPr/>
          <p:nvPr/>
        </p:nvSpPr>
        <p:spPr>
          <a:xfrm>
            <a:off x="285750" y="2000250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Vulnerable Cryptographic Systems</a:t>
            </a:r>
            <a:endParaRPr lang="en-US" sz="1350" dirty="0"/>
          </a:p>
        </p:txBody>
      </p:sp>
      <p:sp>
        <p:nvSpPr>
          <p:cNvPr id="10" name="Shape 6"/>
          <p:cNvSpPr/>
          <p:nvPr/>
        </p:nvSpPr>
        <p:spPr>
          <a:xfrm>
            <a:off x="285750" y="2364581"/>
            <a:ext cx="1066540" cy="3143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7"/>
          <p:cNvSpPr/>
          <p:nvPr/>
        </p:nvSpPr>
        <p:spPr>
          <a:xfrm>
            <a:off x="285750" y="2364581"/>
            <a:ext cx="1066540" cy="31432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Algorithm</a:t>
            </a:r>
            <a:endParaRPr lang="en-US" sz="837" dirty="0"/>
          </a:p>
        </p:txBody>
      </p:sp>
      <p:sp>
        <p:nvSpPr>
          <p:cNvPr id="12" name="Shape 8"/>
          <p:cNvSpPr/>
          <p:nvPr/>
        </p:nvSpPr>
        <p:spPr>
          <a:xfrm>
            <a:off x="1352290" y="2364581"/>
            <a:ext cx="3148273" cy="3143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9"/>
          <p:cNvSpPr/>
          <p:nvPr/>
        </p:nvSpPr>
        <p:spPr>
          <a:xfrm>
            <a:off x="1352290" y="2364581"/>
            <a:ext cx="3148273" cy="31432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Quantum Vulnerability</a:t>
            </a:r>
            <a:endParaRPr lang="en-US" sz="837" dirty="0"/>
          </a:p>
        </p:txBody>
      </p:sp>
      <p:sp>
        <p:nvSpPr>
          <p:cNvPr id="14" name="Shape 10"/>
          <p:cNvSpPr/>
          <p:nvPr/>
        </p:nvSpPr>
        <p:spPr>
          <a:xfrm>
            <a:off x="285750" y="2678906"/>
            <a:ext cx="4214813" cy="317897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1"/>
          <p:cNvSpPr/>
          <p:nvPr/>
        </p:nvSpPr>
        <p:spPr>
          <a:xfrm>
            <a:off x="285750" y="2678906"/>
            <a:ext cx="1066540" cy="317897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RSA</a:t>
            </a:r>
            <a:endParaRPr lang="en-US" sz="837" dirty="0"/>
          </a:p>
        </p:txBody>
      </p:sp>
      <p:sp>
        <p:nvSpPr>
          <p:cNvPr id="16" name="Text 12"/>
          <p:cNvSpPr/>
          <p:nvPr/>
        </p:nvSpPr>
        <p:spPr>
          <a:xfrm>
            <a:off x="1352290" y="2678906"/>
            <a:ext cx="3148273" cy="317897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Highly vulnerable (Shor's algorithm)</a:t>
            </a:r>
            <a:endParaRPr lang="en-US" sz="837" dirty="0"/>
          </a:p>
        </p:txBody>
      </p:sp>
      <p:sp>
        <p:nvSpPr>
          <p:cNvPr id="17" name="Text 13"/>
          <p:cNvSpPr/>
          <p:nvPr/>
        </p:nvSpPr>
        <p:spPr>
          <a:xfrm>
            <a:off x="285750" y="2996803"/>
            <a:ext cx="1066540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ECC</a:t>
            </a:r>
            <a:endParaRPr lang="en-US" sz="837" dirty="0"/>
          </a:p>
        </p:txBody>
      </p:sp>
      <p:sp>
        <p:nvSpPr>
          <p:cNvPr id="18" name="Text 14"/>
          <p:cNvSpPr/>
          <p:nvPr/>
        </p:nvSpPr>
        <p:spPr>
          <a:xfrm>
            <a:off x="1352290" y="2996803"/>
            <a:ext cx="3148273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Highly vulnerable (Shor's algorithm)</a:t>
            </a:r>
            <a:endParaRPr lang="en-US" sz="837" dirty="0"/>
          </a:p>
        </p:txBody>
      </p:sp>
      <p:sp>
        <p:nvSpPr>
          <p:cNvPr id="19" name="Shape 15"/>
          <p:cNvSpPr/>
          <p:nvPr/>
        </p:nvSpPr>
        <p:spPr>
          <a:xfrm>
            <a:off x="285750" y="3318272"/>
            <a:ext cx="4214813" cy="321469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Text 16"/>
          <p:cNvSpPr/>
          <p:nvPr/>
        </p:nvSpPr>
        <p:spPr>
          <a:xfrm>
            <a:off x="285750" y="3318272"/>
            <a:ext cx="1066540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AES</a:t>
            </a:r>
            <a:endParaRPr lang="en-US" sz="837" dirty="0"/>
          </a:p>
        </p:txBody>
      </p:sp>
      <p:sp>
        <p:nvSpPr>
          <p:cNvPr id="21" name="Text 17"/>
          <p:cNvSpPr/>
          <p:nvPr/>
        </p:nvSpPr>
        <p:spPr>
          <a:xfrm>
            <a:off x="1352290" y="3318272"/>
            <a:ext cx="3148273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Moderately vulnerable (Grover's algorithm)</a:t>
            </a:r>
            <a:endParaRPr lang="en-US" sz="837" dirty="0"/>
          </a:p>
        </p:txBody>
      </p:sp>
      <p:sp>
        <p:nvSpPr>
          <p:cNvPr id="22" name="Text 18"/>
          <p:cNvSpPr/>
          <p:nvPr/>
        </p:nvSpPr>
        <p:spPr>
          <a:xfrm>
            <a:off x="285750" y="3639741"/>
            <a:ext cx="1066540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SHA-2/SHA-3</a:t>
            </a:r>
            <a:endParaRPr lang="en-US" sz="837" dirty="0"/>
          </a:p>
        </p:txBody>
      </p:sp>
      <p:sp>
        <p:nvSpPr>
          <p:cNvPr id="23" name="Text 19"/>
          <p:cNvSpPr/>
          <p:nvPr/>
        </p:nvSpPr>
        <p:spPr>
          <a:xfrm>
            <a:off x="1352290" y="3639741"/>
            <a:ext cx="3148273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Moderately vulnerable (Grover's algorithm)</a:t>
            </a:r>
            <a:endParaRPr lang="en-US" sz="837" dirty="0"/>
          </a:p>
        </p:txBody>
      </p:sp>
      <p:sp>
        <p:nvSpPr>
          <p:cNvPr id="24" name="Text 20"/>
          <p:cNvSpPr/>
          <p:nvPr/>
        </p:nvSpPr>
        <p:spPr>
          <a:xfrm>
            <a:off x="285750" y="4107656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Timeline Considerations</a:t>
            </a:r>
            <a:endParaRPr lang="en-US" sz="1350" dirty="0"/>
          </a:p>
        </p:txBody>
      </p:sp>
      <p:pic>
        <p:nvPicPr>
          <p:cNvPr id="2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4507706"/>
            <a:ext cx="142875" cy="142875"/>
          </a:xfrm>
          <a:prstGeom prst="rect">
            <a:avLst/>
          </a:prstGeom>
        </p:spPr>
      </p:pic>
      <p:sp>
        <p:nvSpPr>
          <p:cNvPr id="26" name="Text 21"/>
          <p:cNvSpPr/>
          <p:nvPr/>
        </p:nvSpPr>
        <p:spPr>
          <a:xfrm>
            <a:off x="485775" y="4480917"/>
            <a:ext cx="393294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While large-scale quantum computers may be years away, </a:t>
            </a:r>
            <a:endParaRPr lang="en-US" sz="1046" dirty="0"/>
          </a:p>
        </p:txBody>
      </p:sp>
      <p:sp>
        <p:nvSpPr>
          <p:cNvPr id="27" name="Text 22"/>
          <p:cNvSpPr/>
          <p:nvPr/>
        </p:nvSpPr>
        <p:spPr>
          <a:xfrm>
            <a:off x="285750" y="4695230"/>
            <a:ext cx="402452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organizations should prepare now for "harvest now, decrypt </a:t>
            </a:r>
            <a:endParaRPr lang="en-US" sz="1046" dirty="0"/>
          </a:p>
        </p:txBody>
      </p:sp>
      <p:sp>
        <p:nvSpPr>
          <p:cNvPr id="28" name="Text 23"/>
          <p:cNvSpPr/>
          <p:nvPr/>
        </p:nvSpPr>
        <p:spPr>
          <a:xfrm>
            <a:off x="285750" y="4909542"/>
            <a:ext cx="92441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later" attacks. </a:t>
            </a:r>
            <a:endParaRPr lang="en-US" sz="1046" dirty="0"/>
          </a:p>
        </p:txBody>
      </p:sp>
      <p:pic>
        <p:nvPicPr>
          <p:cNvPr id="2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8736" y="1436619"/>
            <a:ext cx="1664215" cy="171450"/>
          </a:xfrm>
          <a:prstGeom prst="rect">
            <a:avLst/>
          </a:prstGeom>
        </p:spPr>
      </p:pic>
      <p:sp>
        <p:nvSpPr>
          <p:cNvPr id="30" name="Text 24"/>
          <p:cNvSpPr/>
          <p:nvPr/>
        </p:nvSpPr>
        <p:spPr>
          <a:xfrm>
            <a:off x="4643438" y="1750944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Post-Quantum Cryptography</a:t>
            </a:r>
            <a:endParaRPr lang="en-US" sz="1350" dirty="0"/>
          </a:p>
        </p:txBody>
      </p:sp>
      <p:sp>
        <p:nvSpPr>
          <p:cNvPr id="31" name="Shape 25"/>
          <p:cNvSpPr/>
          <p:nvPr/>
        </p:nvSpPr>
        <p:spPr>
          <a:xfrm>
            <a:off x="4643438" y="2115276"/>
            <a:ext cx="285750" cy="285750"/>
          </a:xfrm>
          <a:prstGeom prst="ellipse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9163" y="2201001"/>
            <a:ext cx="114300" cy="114300"/>
          </a:xfrm>
          <a:prstGeom prst="rect">
            <a:avLst/>
          </a:prstGeom>
        </p:spPr>
      </p:pic>
      <p:sp>
        <p:nvSpPr>
          <p:cNvPr id="33" name="Text 26"/>
          <p:cNvSpPr/>
          <p:nvPr/>
        </p:nvSpPr>
        <p:spPr>
          <a:xfrm>
            <a:off x="5036344" y="2115276"/>
            <a:ext cx="382190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Lattice-based Cryptography</a:t>
            </a:r>
            <a:endParaRPr lang="en-US" sz="942" dirty="0"/>
          </a:p>
        </p:txBody>
      </p:sp>
      <p:sp>
        <p:nvSpPr>
          <p:cNvPr id="34" name="Text 27"/>
          <p:cNvSpPr/>
          <p:nvPr/>
        </p:nvSpPr>
        <p:spPr>
          <a:xfrm>
            <a:off x="5036344" y="2343876"/>
            <a:ext cx="3821906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Based on the difficulty of solving certain lattice problems.</a:t>
            </a:r>
            <a:endParaRPr lang="en-US" sz="837" dirty="0"/>
          </a:p>
        </p:txBody>
      </p:sp>
      <p:sp>
        <p:nvSpPr>
          <p:cNvPr id="35" name="Shape 28"/>
          <p:cNvSpPr/>
          <p:nvPr/>
        </p:nvSpPr>
        <p:spPr>
          <a:xfrm>
            <a:off x="4643438" y="2611041"/>
            <a:ext cx="285750" cy="285750"/>
          </a:xfrm>
          <a:prstGeom prst="ellipse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4875" y="2696766"/>
            <a:ext cx="142875" cy="114300"/>
          </a:xfrm>
          <a:prstGeom prst="rect">
            <a:avLst/>
          </a:prstGeom>
        </p:spPr>
      </p:pic>
      <p:sp>
        <p:nvSpPr>
          <p:cNvPr id="37" name="Text 29"/>
          <p:cNvSpPr/>
          <p:nvPr/>
        </p:nvSpPr>
        <p:spPr>
          <a:xfrm>
            <a:off x="5036344" y="2611041"/>
            <a:ext cx="382190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Hash-based Signatures</a:t>
            </a:r>
            <a:endParaRPr lang="en-US" sz="942" dirty="0"/>
          </a:p>
        </p:txBody>
      </p:sp>
      <p:sp>
        <p:nvSpPr>
          <p:cNvPr id="38" name="Text 30"/>
          <p:cNvSpPr/>
          <p:nvPr/>
        </p:nvSpPr>
        <p:spPr>
          <a:xfrm>
            <a:off x="5036344" y="2839641"/>
            <a:ext cx="3821906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Based on the security of cryptographic hash functions.</a:t>
            </a:r>
            <a:endParaRPr lang="en-US" sz="837" dirty="0"/>
          </a:p>
        </p:txBody>
      </p:sp>
      <p:sp>
        <p:nvSpPr>
          <p:cNvPr id="39" name="Text 31"/>
          <p:cNvSpPr/>
          <p:nvPr/>
        </p:nvSpPr>
        <p:spPr>
          <a:xfrm>
            <a:off x="4643438" y="3106806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Preparing for Quantum Era</a:t>
            </a:r>
            <a:endParaRPr lang="en-US" sz="1350" dirty="0"/>
          </a:p>
        </p:txBody>
      </p:sp>
      <p:sp>
        <p:nvSpPr>
          <p:cNvPr id="40" name="Shape 32"/>
          <p:cNvSpPr/>
          <p:nvPr/>
        </p:nvSpPr>
        <p:spPr>
          <a:xfrm>
            <a:off x="4643438" y="3471137"/>
            <a:ext cx="4214813" cy="514350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1" name="Shape 33"/>
          <p:cNvSpPr/>
          <p:nvPr/>
        </p:nvSpPr>
        <p:spPr>
          <a:xfrm>
            <a:off x="4643438" y="3471137"/>
            <a:ext cx="28575" cy="514350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2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9163" y="3585437"/>
            <a:ext cx="114300" cy="114300"/>
          </a:xfrm>
          <a:prstGeom prst="rect">
            <a:avLst/>
          </a:prstGeom>
        </p:spPr>
      </p:pic>
      <p:sp>
        <p:nvSpPr>
          <p:cNvPr id="43" name="Text 34"/>
          <p:cNvSpPr/>
          <p:nvPr/>
        </p:nvSpPr>
        <p:spPr>
          <a:xfrm>
            <a:off x="4900613" y="3564006"/>
            <a:ext cx="97671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Crypto Inventory</a:t>
            </a:r>
            <a:endParaRPr lang="en-US" sz="837" dirty="0"/>
          </a:p>
        </p:txBody>
      </p:sp>
      <p:sp>
        <p:nvSpPr>
          <p:cNvPr id="44" name="Text 35"/>
          <p:cNvSpPr/>
          <p:nvPr/>
        </p:nvSpPr>
        <p:spPr>
          <a:xfrm>
            <a:off x="5877325" y="3564006"/>
            <a:ext cx="274253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Identify all cryptographic assets and algorithms in </a:t>
            </a:r>
            <a:endParaRPr lang="en-US" sz="837" dirty="0"/>
          </a:p>
        </p:txBody>
      </p:sp>
      <p:sp>
        <p:nvSpPr>
          <p:cNvPr id="45" name="Text 36"/>
          <p:cNvSpPr/>
          <p:nvPr/>
        </p:nvSpPr>
        <p:spPr>
          <a:xfrm>
            <a:off x="4729163" y="3735456"/>
            <a:ext cx="22050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use. </a:t>
            </a:r>
            <a:endParaRPr lang="en-US" sz="837" dirty="0"/>
          </a:p>
        </p:txBody>
      </p:sp>
      <p:sp>
        <p:nvSpPr>
          <p:cNvPr id="46" name="Shape 37"/>
          <p:cNvSpPr/>
          <p:nvPr/>
        </p:nvSpPr>
        <p:spPr>
          <a:xfrm>
            <a:off x="4643438" y="4071212"/>
            <a:ext cx="4214813" cy="514350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7" name="Shape 38"/>
          <p:cNvSpPr/>
          <p:nvPr/>
        </p:nvSpPr>
        <p:spPr>
          <a:xfrm>
            <a:off x="4643438" y="4071212"/>
            <a:ext cx="28575" cy="514350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9163" y="4271237"/>
            <a:ext cx="100013" cy="114300"/>
          </a:xfrm>
          <a:prstGeom prst="rect">
            <a:avLst/>
          </a:prstGeom>
        </p:spPr>
      </p:pic>
      <p:sp>
        <p:nvSpPr>
          <p:cNvPr id="49" name="Text 39"/>
          <p:cNvSpPr/>
          <p:nvPr/>
        </p:nvSpPr>
        <p:spPr>
          <a:xfrm>
            <a:off x="4886325" y="4249806"/>
            <a:ext cx="7826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Crypto Agility</a:t>
            </a:r>
            <a:endParaRPr lang="en-US" sz="837" dirty="0"/>
          </a:p>
        </p:txBody>
      </p:sp>
      <p:sp>
        <p:nvSpPr>
          <p:cNvPr id="50" name="Text 40"/>
          <p:cNvSpPr/>
          <p:nvPr/>
        </p:nvSpPr>
        <p:spPr>
          <a:xfrm>
            <a:off x="5668956" y="4249806"/>
            <a:ext cx="248259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Design systems to easily swap cryptographic </a:t>
            </a:r>
            <a:endParaRPr lang="en-US" sz="837" dirty="0"/>
          </a:p>
        </p:txBody>
      </p:sp>
      <p:sp>
        <p:nvSpPr>
          <p:cNvPr id="51" name="Text 41"/>
          <p:cNvSpPr/>
          <p:nvPr/>
        </p:nvSpPr>
        <p:spPr>
          <a:xfrm>
            <a:off x="8151549" y="4249806"/>
            <a:ext cx="61391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algorithms. </a:t>
            </a:r>
            <a:endParaRPr lang="en-US" sz="837" dirty="0"/>
          </a:p>
        </p:txBody>
      </p:sp>
      <p:sp>
        <p:nvSpPr>
          <p:cNvPr id="52" name="Text 42"/>
          <p:cNvSpPr/>
          <p:nvPr/>
        </p:nvSpPr>
        <p:spPr>
          <a:xfrm>
            <a:off x="8870361" y="5193506"/>
            <a:ext cx="1307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38</a:t>
            </a:r>
            <a:endParaRPr lang="en-US" sz="83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Core Principles of SSE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CIA Triad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285875"/>
            <a:ext cx="125016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05085" y="1259086"/>
            <a:ext cx="110401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Confidentiality: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1609102" y="1259086"/>
            <a:ext cx="282080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Ensuring information is accessible only to 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285750" y="1473398"/>
            <a:ext cx="218286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those authorized to have access. </a:t>
            </a:r>
            <a:endParaRPr lang="en-US" sz="1046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821656"/>
            <a:ext cx="142875" cy="1428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22945" y="1794867"/>
            <a:ext cx="67882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Integrity:</a:t>
            </a:r>
            <a:endParaRPr lang="en-US" sz="1046" dirty="0"/>
          </a:p>
        </p:txBody>
      </p:sp>
      <p:sp>
        <p:nvSpPr>
          <p:cNvPr id="11" name="Text 6"/>
          <p:cNvSpPr/>
          <p:nvPr/>
        </p:nvSpPr>
        <p:spPr>
          <a:xfrm>
            <a:off x="1201769" y="1794867"/>
            <a:ext cx="292151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Maintaining and assuring the accuracy and </a:t>
            </a:r>
            <a:endParaRPr lang="en-US" sz="1046" dirty="0"/>
          </a:p>
        </p:txBody>
      </p:sp>
      <p:sp>
        <p:nvSpPr>
          <p:cNvPr id="12" name="Text 7"/>
          <p:cNvSpPr/>
          <p:nvPr/>
        </p:nvSpPr>
        <p:spPr>
          <a:xfrm>
            <a:off x="285750" y="2009180"/>
            <a:ext cx="300595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completeness of data over its entire lifecycle. </a:t>
            </a:r>
            <a:endParaRPr lang="en-US" sz="1046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357438"/>
            <a:ext cx="142875" cy="14287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22945" y="2330648"/>
            <a:ext cx="84483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Availability:</a:t>
            </a:r>
            <a:endParaRPr lang="en-US" sz="1046" dirty="0"/>
          </a:p>
        </p:txBody>
      </p:sp>
      <p:sp>
        <p:nvSpPr>
          <p:cNvPr id="15" name="Text 9"/>
          <p:cNvSpPr/>
          <p:nvPr/>
        </p:nvSpPr>
        <p:spPr>
          <a:xfrm>
            <a:off x="1367777" y="2330648"/>
            <a:ext cx="249916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Ensuring information is accessible to </a:t>
            </a:r>
            <a:endParaRPr lang="en-US" sz="1046" dirty="0"/>
          </a:p>
        </p:txBody>
      </p:sp>
      <p:sp>
        <p:nvSpPr>
          <p:cNvPr id="16" name="Text 10"/>
          <p:cNvSpPr/>
          <p:nvPr/>
        </p:nvSpPr>
        <p:spPr>
          <a:xfrm>
            <a:off x="285750" y="2544961"/>
            <a:ext cx="211600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authorized users when needed. </a:t>
            </a:r>
            <a:endParaRPr lang="en-US" sz="1046" dirty="0"/>
          </a:p>
        </p:txBody>
      </p:sp>
      <p:sp>
        <p:nvSpPr>
          <p:cNvPr id="17" name="Text 11"/>
          <p:cNvSpPr/>
          <p:nvPr/>
        </p:nvSpPr>
        <p:spPr>
          <a:xfrm>
            <a:off x="285750" y="2857500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Threat Modeling</a:t>
            </a:r>
            <a:endParaRPr lang="en-US" sz="135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257550"/>
            <a:ext cx="142875" cy="142875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485775" y="3230761"/>
            <a:ext cx="333841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Systematic approach to identify potential threats, </a:t>
            </a:r>
            <a:endParaRPr lang="en-US" sz="1046" dirty="0"/>
          </a:p>
        </p:txBody>
      </p:sp>
      <p:sp>
        <p:nvSpPr>
          <p:cNvPr id="20" name="Text 13"/>
          <p:cNvSpPr/>
          <p:nvPr/>
        </p:nvSpPr>
        <p:spPr>
          <a:xfrm>
            <a:off x="285750" y="3445073"/>
            <a:ext cx="30709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vulnerabilities, and attack vectors in a system. </a:t>
            </a:r>
            <a:endParaRPr lang="en-US" sz="1046" dirty="0"/>
          </a:p>
        </p:txBody>
      </p:sp>
      <p:sp>
        <p:nvSpPr>
          <p:cNvPr id="21" name="Text 14"/>
          <p:cNvSpPr/>
          <p:nvPr/>
        </p:nvSpPr>
        <p:spPr>
          <a:xfrm>
            <a:off x="285750" y="3757613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Risk Management</a:t>
            </a:r>
            <a:endParaRPr lang="en-US" sz="1350" dirty="0"/>
          </a:p>
        </p:txBody>
      </p:sp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750" y="4157663"/>
            <a:ext cx="178594" cy="142875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521494" y="4130873"/>
            <a:ext cx="380920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Process of identifying, assessing, and controlling threats </a:t>
            </a:r>
            <a:endParaRPr lang="en-US" sz="1046" dirty="0"/>
          </a:p>
        </p:txBody>
      </p:sp>
      <p:sp>
        <p:nvSpPr>
          <p:cNvPr id="24" name="Text 16"/>
          <p:cNvSpPr/>
          <p:nvPr/>
        </p:nvSpPr>
        <p:spPr>
          <a:xfrm>
            <a:off x="285750" y="4345186"/>
            <a:ext cx="276092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 an organization's capital and earnings. </a:t>
            </a:r>
            <a:endParaRPr lang="en-US" sz="1046" dirty="0"/>
          </a:p>
        </p:txBody>
      </p:sp>
      <p:pic>
        <p:nvPicPr>
          <p:cNvPr id="25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8788" y="1443038"/>
            <a:ext cx="2820806" cy="2820806"/>
          </a:xfrm>
          <a:prstGeom prst="rect">
            <a:avLst/>
          </a:prstGeom>
        </p:spPr>
      </p:pic>
      <p:sp>
        <p:nvSpPr>
          <p:cNvPr id="26" name="Text 17"/>
          <p:cNvSpPr/>
          <p:nvPr/>
        </p:nvSpPr>
        <p:spPr>
          <a:xfrm>
            <a:off x="8935743" y="4829175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37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Secure Software Development Lifecycle (SSDLC)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is SSDLC?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285875"/>
            <a:ext cx="142875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85775" y="1259086"/>
            <a:ext cx="370503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 process that integrates security activities throughout 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285750" y="1473398"/>
            <a:ext cx="406981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each phase of the traditional software development lifecycle. 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285750" y="1785938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Comparison with Traditional SDLC</a:t>
            </a:r>
            <a:endParaRPr lang="en-US" sz="13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185988"/>
            <a:ext cx="142875" cy="1428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85775" y="2159198"/>
            <a:ext cx="345015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While traditional SDLC focuses on functionality and </a:t>
            </a:r>
            <a:endParaRPr lang="en-US" sz="1046" dirty="0"/>
          </a:p>
        </p:txBody>
      </p:sp>
      <p:sp>
        <p:nvSpPr>
          <p:cNvPr id="11" name="Text 6"/>
          <p:cNvSpPr/>
          <p:nvPr/>
        </p:nvSpPr>
        <p:spPr>
          <a:xfrm>
            <a:off x="285750" y="2373511"/>
            <a:ext cx="388793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performance, SSDLC adds security considerations at every </a:t>
            </a:r>
            <a:endParaRPr lang="en-US" sz="1046" dirty="0"/>
          </a:p>
        </p:txBody>
      </p:sp>
      <p:sp>
        <p:nvSpPr>
          <p:cNvPr id="12" name="Text 7"/>
          <p:cNvSpPr/>
          <p:nvPr/>
        </p:nvSpPr>
        <p:spPr>
          <a:xfrm>
            <a:off x="285750" y="2587823"/>
            <a:ext cx="40691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stage. </a:t>
            </a:r>
            <a:endParaRPr lang="en-US" sz="1046" dirty="0"/>
          </a:p>
        </p:txBody>
      </p:sp>
      <p:sp>
        <p:nvSpPr>
          <p:cNvPr id="13" name="Text 8"/>
          <p:cNvSpPr/>
          <p:nvPr/>
        </p:nvSpPr>
        <p:spPr>
          <a:xfrm>
            <a:off x="285750" y="2900363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Phases of SSDLC</a:t>
            </a:r>
            <a:endParaRPr lang="en-US" sz="13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300413"/>
            <a:ext cx="160734" cy="14287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03634" y="3273623"/>
            <a:ext cx="339144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1. Requirements: Security requirements gathering </a:t>
            </a:r>
            <a:endParaRPr lang="en-US" sz="1046" dirty="0"/>
          </a:p>
        </p:txBody>
      </p:sp>
      <p:sp>
        <p:nvSpPr>
          <p:cNvPr id="16" name="Text 10"/>
          <p:cNvSpPr/>
          <p:nvPr/>
        </p:nvSpPr>
        <p:spPr>
          <a:xfrm>
            <a:off x="285750" y="3487936"/>
            <a:ext cx="342844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2. Design: Threat modeling and secure architecture </a:t>
            </a:r>
            <a:endParaRPr lang="en-US" sz="1046" dirty="0"/>
          </a:p>
        </p:txBody>
      </p:sp>
      <p:sp>
        <p:nvSpPr>
          <p:cNvPr id="17" name="Text 11"/>
          <p:cNvSpPr/>
          <p:nvPr/>
        </p:nvSpPr>
        <p:spPr>
          <a:xfrm>
            <a:off x="285750" y="3702248"/>
            <a:ext cx="289893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3. Implementation: Secure coding practices </a:t>
            </a:r>
            <a:endParaRPr lang="en-US" sz="1046" dirty="0"/>
          </a:p>
        </p:txBody>
      </p:sp>
      <p:sp>
        <p:nvSpPr>
          <p:cNvPr id="18" name="Text 12"/>
          <p:cNvSpPr/>
          <p:nvPr/>
        </p:nvSpPr>
        <p:spPr>
          <a:xfrm>
            <a:off x="285750" y="3916561"/>
            <a:ext cx="373632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4. Testing: Security testing and vulnerability assessment </a:t>
            </a:r>
            <a:endParaRPr lang="en-US" sz="1046" dirty="0"/>
          </a:p>
        </p:txBody>
      </p:sp>
      <p:sp>
        <p:nvSpPr>
          <p:cNvPr id="19" name="Text 13"/>
          <p:cNvSpPr/>
          <p:nvPr/>
        </p:nvSpPr>
        <p:spPr>
          <a:xfrm>
            <a:off x="285750" y="4130873"/>
            <a:ext cx="379277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5. Deployment &amp; Maintenance: Secure configuration and </a:t>
            </a:r>
            <a:endParaRPr lang="en-US" sz="1046" dirty="0"/>
          </a:p>
        </p:txBody>
      </p:sp>
      <p:sp>
        <p:nvSpPr>
          <p:cNvPr id="20" name="Text 14"/>
          <p:cNvSpPr/>
          <p:nvPr/>
        </p:nvSpPr>
        <p:spPr>
          <a:xfrm>
            <a:off x="285750" y="4345186"/>
            <a:ext cx="75525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monitoring </a:t>
            </a:r>
            <a:endParaRPr lang="en-US" sz="1046" dirty="0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4906" y="1621631"/>
            <a:ext cx="3571875" cy="2500313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8935743" y="4829175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83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SSDLC Phase 1: Requirements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Security Requirements Gathering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285875"/>
            <a:ext cx="107156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50056" y="1259086"/>
            <a:ext cx="386462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Identify and document security requirements early in the 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285750" y="1473398"/>
            <a:ext cx="375591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development process, including compliance needs, data 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285750" y="1687711"/>
            <a:ext cx="204782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protection, and access control. </a:t>
            </a:r>
            <a:endParaRPr lang="en-US" sz="1046" dirty="0"/>
          </a:p>
        </p:txBody>
      </p:sp>
      <p:sp>
        <p:nvSpPr>
          <p:cNvPr id="9" name="Text 5"/>
          <p:cNvSpPr/>
          <p:nvPr/>
        </p:nvSpPr>
        <p:spPr>
          <a:xfrm>
            <a:off x="285750" y="2000250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Abuse Cases and Misuse Cases</a:t>
            </a:r>
            <a:endParaRPr lang="en-US" sz="13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400300"/>
            <a:ext cx="125016" cy="1428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67916" y="2373511"/>
            <a:ext cx="344401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Define scenarios where attackers might attempt to </a:t>
            </a:r>
            <a:endParaRPr lang="en-US" sz="1046" dirty="0"/>
          </a:p>
        </p:txBody>
      </p:sp>
      <p:sp>
        <p:nvSpPr>
          <p:cNvPr id="12" name="Text 7"/>
          <p:cNvSpPr/>
          <p:nvPr/>
        </p:nvSpPr>
        <p:spPr>
          <a:xfrm>
            <a:off x="285750" y="2587823"/>
            <a:ext cx="347057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compromise the system, helping to identify security </a:t>
            </a:r>
            <a:endParaRPr lang="en-US" sz="1046" dirty="0"/>
          </a:p>
        </p:txBody>
      </p:sp>
      <p:sp>
        <p:nvSpPr>
          <p:cNvPr id="13" name="Text 8"/>
          <p:cNvSpPr/>
          <p:nvPr/>
        </p:nvSpPr>
        <p:spPr>
          <a:xfrm>
            <a:off x="285750" y="2802136"/>
            <a:ext cx="338557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requirements that might otherwise be overlooked. </a:t>
            </a:r>
            <a:endParaRPr lang="en-US" sz="1046" dirty="0"/>
          </a:p>
        </p:txBody>
      </p:sp>
      <p:sp>
        <p:nvSpPr>
          <p:cNvPr id="14" name="Text 9"/>
          <p:cNvSpPr/>
          <p:nvPr/>
        </p:nvSpPr>
        <p:spPr>
          <a:xfrm>
            <a:off x="285750" y="3114675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Security Standards and Policies</a:t>
            </a:r>
            <a:endParaRPr lang="en-US" sz="135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514725"/>
            <a:ext cx="125016" cy="142875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467916" y="3487936"/>
            <a:ext cx="386635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Incorporate industry standards (OWASP, NIST, ISO 27001) </a:t>
            </a:r>
            <a:endParaRPr lang="en-US" sz="1046" dirty="0"/>
          </a:p>
        </p:txBody>
      </p:sp>
      <p:sp>
        <p:nvSpPr>
          <p:cNvPr id="17" name="Text 11"/>
          <p:cNvSpPr/>
          <p:nvPr/>
        </p:nvSpPr>
        <p:spPr>
          <a:xfrm>
            <a:off x="285750" y="3702248"/>
            <a:ext cx="378275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and organizational security policies into requirements to </a:t>
            </a:r>
            <a:endParaRPr lang="en-US" sz="1046" dirty="0"/>
          </a:p>
        </p:txBody>
      </p:sp>
      <p:sp>
        <p:nvSpPr>
          <p:cNvPr id="18" name="Text 12"/>
          <p:cNvSpPr/>
          <p:nvPr/>
        </p:nvSpPr>
        <p:spPr>
          <a:xfrm>
            <a:off x="285750" y="3916561"/>
            <a:ext cx="130560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ensure compliance. </a:t>
            </a:r>
            <a:endParaRPr lang="en-US" sz="1046" dirty="0"/>
          </a:p>
        </p:txBody>
      </p:sp>
      <p:sp>
        <p:nvSpPr>
          <p:cNvPr id="19" name="Shape 13"/>
          <p:cNvSpPr/>
          <p:nvPr/>
        </p:nvSpPr>
        <p:spPr>
          <a:xfrm>
            <a:off x="4964906" y="1443038"/>
            <a:ext cx="3571875" cy="2857500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Shape 14"/>
          <p:cNvSpPr/>
          <p:nvPr/>
        </p:nvSpPr>
        <p:spPr>
          <a:xfrm>
            <a:off x="5107781" y="1585913"/>
            <a:ext cx="3286125" cy="500063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5"/>
          <p:cNvSpPr/>
          <p:nvPr/>
        </p:nvSpPr>
        <p:spPr>
          <a:xfrm>
            <a:off x="5214938" y="1693069"/>
            <a:ext cx="285750" cy="285750"/>
          </a:xfrm>
          <a:prstGeom prst="ellipse">
            <a:avLst/>
          </a:prstGeom>
          <a:solidFill>
            <a:srgbClr val="E3F2F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0663" y="1778794"/>
            <a:ext cx="114300" cy="11430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5607844" y="1739503"/>
            <a:ext cx="160787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Identify security objectives</a:t>
            </a:r>
            <a:endParaRPr lang="en-US" sz="942" dirty="0"/>
          </a:p>
        </p:txBody>
      </p:sp>
      <p:sp>
        <p:nvSpPr>
          <p:cNvPr id="24" name="Shape 17"/>
          <p:cNvSpPr/>
          <p:nvPr/>
        </p:nvSpPr>
        <p:spPr>
          <a:xfrm>
            <a:off x="5107781" y="2252653"/>
            <a:ext cx="3286125" cy="500063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Shape 18"/>
          <p:cNvSpPr/>
          <p:nvPr/>
        </p:nvSpPr>
        <p:spPr>
          <a:xfrm>
            <a:off x="5214938" y="2359809"/>
            <a:ext cx="285750" cy="285750"/>
          </a:xfrm>
          <a:prstGeom prst="ellipse">
            <a:avLst/>
          </a:prstGeom>
          <a:solidFill>
            <a:srgbClr val="FFF3E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0663" y="2445534"/>
            <a:ext cx="114300" cy="114300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5607844" y="2406244"/>
            <a:ext cx="172940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Develop abuse/misuse cases</a:t>
            </a:r>
            <a:endParaRPr lang="en-US" sz="942" dirty="0"/>
          </a:p>
        </p:txBody>
      </p:sp>
      <p:sp>
        <p:nvSpPr>
          <p:cNvPr id="28" name="Shape 20"/>
          <p:cNvSpPr/>
          <p:nvPr/>
        </p:nvSpPr>
        <p:spPr>
          <a:xfrm>
            <a:off x="5107781" y="2919394"/>
            <a:ext cx="3286125" cy="500063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9" name="Shape 21"/>
          <p:cNvSpPr/>
          <p:nvPr/>
        </p:nvSpPr>
        <p:spPr>
          <a:xfrm>
            <a:off x="5214938" y="3026550"/>
            <a:ext cx="285750" cy="285750"/>
          </a:xfrm>
          <a:prstGeom prst="ellipse">
            <a:avLst/>
          </a:prstGeom>
          <a:solidFill>
            <a:srgbClr val="E8F5E9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0663" y="3112275"/>
            <a:ext cx="114300" cy="114300"/>
          </a:xfrm>
          <a:prstGeom prst="rect">
            <a:avLst/>
          </a:prstGeom>
        </p:spPr>
      </p:pic>
      <p:sp>
        <p:nvSpPr>
          <p:cNvPr id="31" name="Text 22"/>
          <p:cNvSpPr/>
          <p:nvPr/>
        </p:nvSpPr>
        <p:spPr>
          <a:xfrm>
            <a:off x="5607844" y="3072985"/>
            <a:ext cx="148160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Apply security standards</a:t>
            </a:r>
            <a:endParaRPr lang="en-US" sz="942" dirty="0"/>
          </a:p>
        </p:txBody>
      </p:sp>
      <p:sp>
        <p:nvSpPr>
          <p:cNvPr id="32" name="Shape 23"/>
          <p:cNvSpPr/>
          <p:nvPr/>
        </p:nvSpPr>
        <p:spPr>
          <a:xfrm>
            <a:off x="5107781" y="3586135"/>
            <a:ext cx="3286125" cy="500063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3" name="Shape 24"/>
          <p:cNvSpPr/>
          <p:nvPr/>
        </p:nvSpPr>
        <p:spPr>
          <a:xfrm>
            <a:off x="5214938" y="3693291"/>
            <a:ext cx="285750" cy="285750"/>
          </a:xfrm>
          <a:prstGeom prst="ellipse">
            <a:avLst/>
          </a:prstGeom>
          <a:solidFill>
            <a:srgbClr val="E0F7F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4950" y="3779016"/>
            <a:ext cx="85725" cy="114300"/>
          </a:xfrm>
          <a:prstGeom prst="rect">
            <a:avLst/>
          </a:prstGeom>
        </p:spPr>
      </p:pic>
      <p:sp>
        <p:nvSpPr>
          <p:cNvPr id="35" name="Text 25"/>
          <p:cNvSpPr/>
          <p:nvPr/>
        </p:nvSpPr>
        <p:spPr>
          <a:xfrm>
            <a:off x="5607844" y="3739725"/>
            <a:ext cx="199003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Document security requirements</a:t>
            </a:r>
            <a:endParaRPr lang="en-US" sz="942" dirty="0"/>
          </a:p>
        </p:txBody>
      </p:sp>
      <p:sp>
        <p:nvSpPr>
          <p:cNvPr id="36" name="Text 26"/>
          <p:cNvSpPr/>
          <p:nvPr/>
        </p:nvSpPr>
        <p:spPr>
          <a:xfrm>
            <a:off x="8935743" y="4829175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</a:t>
            </a:r>
            <a:endParaRPr lang="en-US" sz="83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SSDLC Phase 2: Design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Secure Design Principles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285875"/>
            <a:ext cx="125016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05085" y="1259086"/>
            <a:ext cx="108830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Least Privilege: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1593391" y="1259086"/>
            <a:ext cx="28063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Components should have minimal access 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285750" y="1473398"/>
            <a:ext cx="275779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rights needed to perform their functions. </a:t>
            </a:r>
            <a:endParaRPr lang="en-US" sz="1046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821656"/>
            <a:ext cx="142875" cy="1428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22945" y="1794867"/>
            <a:ext cx="126818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Defense in Depth:</a:t>
            </a:r>
            <a:endParaRPr lang="en-US" sz="1046" dirty="0"/>
          </a:p>
        </p:txBody>
      </p:sp>
      <p:sp>
        <p:nvSpPr>
          <p:cNvPr id="11" name="Text 6"/>
          <p:cNvSpPr/>
          <p:nvPr/>
        </p:nvSpPr>
        <p:spPr>
          <a:xfrm>
            <a:off x="1791128" y="1794867"/>
            <a:ext cx="251189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Multiple layers of security controls to </a:t>
            </a:r>
            <a:endParaRPr lang="en-US" sz="1046" dirty="0"/>
          </a:p>
        </p:txBody>
      </p:sp>
      <p:sp>
        <p:nvSpPr>
          <p:cNvPr id="12" name="Text 7"/>
          <p:cNvSpPr/>
          <p:nvPr/>
        </p:nvSpPr>
        <p:spPr>
          <a:xfrm>
            <a:off x="285750" y="2009180"/>
            <a:ext cx="145149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protect critical assets. </a:t>
            </a:r>
            <a:endParaRPr lang="en-US" sz="1046" dirty="0"/>
          </a:p>
        </p:txBody>
      </p:sp>
      <p:sp>
        <p:nvSpPr>
          <p:cNvPr id="13" name="Text 8"/>
          <p:cNvSpPr/>
          <p:nvPr/>
        </p:nvSpPr>
        <p:spPr>
          <a:xfrm>
            <a:off x="285750" y="2321719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Threat Modeling in Design</a:t>
            </a:r>
            <a:endParaRPr lang="en-US" sz="13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721769"/>
            <a:ext cx="160734" cy="14287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03634" y="2694980"/>
            <a:ext cx="359361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Systematic approach to identify potential threats and </a:t>
            </a:r>
            <a:endParaRPr lang="en-US" sz="1046" dirty="0"/>
          </a:p>
        </p:txBody>
      </p:sp>
      <p:sp>
        <p:nvSpPr>
          <p:cNvPr id="16" name="Text 10"/>
          <p:cNvSpPr/>
          <p:nvPr/>
        </p:nvSpPr>
        <p:spPr>
          <a:xfrm>
            <a:off x="285750" y="2909292"/>
            <a:ext cx="256533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vulnerabilities before implementation. </a:t>
            </a:r>
            <a:endParaRPr lang="en-US" sz="1046" dirty="0"/>
          </a:p>
        </p:txBody>
      </p:sp>
      <p:sp>
        <p:nvSpPr>
          <p:cNvPr id="17" name="Text 11"/>
          <p:cNvSpPr/>
          <p:nvPr/>
        </p:nvSpPr>
        <p:spPr>
          <a:xfrm>
            <a:off x="285750" y="3221831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Secure Design Patterns</a:t>
            </a:r>
            <a:endParaRPr lang="en-US" sz="135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621881"/>
            <a:ext cx="142875" cy="142875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485775" y="3595092"/>
            <a:ext cx="383220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Reusable solutions to common security design problems </a:t>
            </a:r>
            <a:endParaRPr lang="en-US" sz="1046" dirty="0"/>
          </a:p>
        </p:txBody>
      </p:sp>
      <p:sp>
        <p:nvSpPr>
          <p:cNvPr id="20" name="Text 13"/>
          <p:cNvSpPr/>
          <p:nvPr/>
        </p:nvSpPr>
        <p:spPr>
          <a:xfrm>
            <a:off x="285750" y="3809405"/>
            <a:ext cx="337201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(e.g., Secure Factory, Secure Proxy, Secure Broker). </a:t>
            </a:r>
            <a:endParaRPr lang="en-US" sz="1046" dirty="0"/>
          </a:p>
        </p:txBody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4906" y="1443038"/>
            <a:ext cx="3571875" cy="2857500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8935743" y="4829175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7</a:t>
            </a:r>
            <a:endParaRPr lang="en-US" sz="837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SSDLC Phase 3: Implementation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Secure Coding Practices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285875"/>
            <a:ext cx="178594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1494" y="1259086"/>
            <a:ext cx="392250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Input validation, output encoding, parameterized queries, 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285750" y="1473398"/>
            <a:ext cx="176138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and proper error handling 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285750" y="1785938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Common Vulnerabilities</a:t>
            </a:r>
            <a:endParaRPr lang="en-US" sz="13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185988"/>
            <a:ext cx="142875" cy="1428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85775" y="2159198"/>
            <a:ext cx="397022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SQL injection, Cross-Site Scripting (XSS), Cross-Site Request </a:t>
            </a:r>
            <a:endParaRPr lang="en-US" sz="1046" dirty="0"/>
          </a:p>
        </p:txBody>
      </p:sp>
      <p:sp>
        <p:nvSpPr>
          <p:cNvPr id="11" name="Text 6"/>
          <p:cNvSpPr/>
          <p:nvPr/>
        </p:nvSpPr>
        <p:spPr>
          <a:xfrm>
            <a:off x="285750" y="2373511"/>
            <a:ext cx="244218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Forgery (CSRF), and buffer overflows </a:t>
            </a:r>
            <a:endParaRPr lang="en-US" sz="1046" dirty="0"/>
          </a:p>
        </p:txBody>
      </p:sp>
      <p:sp>
        <p:nvSpPr>
          <p:cNvPr id="12" name="Text 7"/>
          <p:cNvSpPr/>
          <p:nvPr/>
        </p:nvSpPr>
        <p:spPr>
          <a:xfrm>
            <a:off x="285750" y="2686050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Code Analysis Tools</a:t>
            </a:r>
            <a:endParaRPr lang="en-US" sz="13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086100"/>
            <a:ext cx="142875" cy="14287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485775" y="3059311"/>
            <a:ext cx="388491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Static Application Security Testing (SAST): Analyzes source </a:t>
            </a:r>
            <a:endParaRPr lang="en-US" sz="1046" dirty="0"/>
          </a:p>
        </p:txBody>
      </p:sp>
      <p:sp>
        <p:nvSpPr>
          <p:cNvPr id="15" name="Text 9"/>
          <p:cNvSpPr/>
          <p:nvPr/>
        </p:nvSpPr>
        <p:spPr>
          <a:xfrm>
            <a:off x="285750" y="3273623"/>
            <a:ext cx="156420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code without execution </a:t>
            </a:r>
            <a:endParaRPr lang="en-US" sz="1046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621881"/>
            <a:ext cx="142875" cy="142875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485775" y="3595092"/>
            <a:ext cx="396665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Dynamic Application Security Testing (DAST): Tests running </a:t>
            </a:r>
            <a:endParaRPr lang="en-US" sz="1046" dirty="0"/>
          </a:p>
        </p:txBody>
      </p:sp>
      <p:sp>
        <p:nvSpPr>
          <p:cNvPr id="18" name="Text 11"/>
          <p:cNvSpPr/>
          <p:nvPr/>
        </p:nvSpPr>
        <p:spPr>
          <a:xfrm>
            <a:off x="285750" y="3809405"/>
            <a:ext cx="201769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 for vulnerabilities </a:t>
            </a:r>
            <a:endParaRPr lang="en-US" sz="1046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3438" y="1550194"/>
            <a:ext cx="4214813" cy="2500313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8935743" y="4829175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</a:t>
            </a:r>
            <a:endParaRPr lang="en-US" sz="837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SSDLC Phase 4: Testing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Security Testing Methodologies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285875"/>
            <a:ext cx="142875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2945" y="1259086"/>
            <a:ext cx="144660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Penetration Testing: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1969554" y="1259086"/>
            <a:ext cx="194167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Simulated attacks to identify 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285750" y="1473398"/>
            <a:ext cx="171436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exploitable vulnerabilities </a:t>
            </a:r>
            <a:endParaRPr lang="en-US" sz="1046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821656"/>
            <a:ext cx="142875" cy="1428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22945" y="1794867"/>
            <a:ext cx="58037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Fuzzing:</a:t>
            </a:r>
            <a:endParaRPr lang="en-US" sz="1046" dirty="0"/>
          </a:p>
        </p:txBody>
      </p:sp>
      <p:sp>
        <p:nvSpPr>
          <p:cNvPr id="11" name="Text 6"/>
          <p:cNvSpPr/>
          <p:nvPr/>
        </p:nvSpPr>
        <p:spPr>
          <a:xfrm>
            <a:off x="1103319" y="1794867"/>
            <a:ext cx="293136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Automated technique that provides invalid, </a:t>
            </a:r>
            <a:endParaRPr lang="en-US" sz="1046" dirty="0"/>
          </a:p>
        </p:txBody>
      </p:sp>
      <p:sp>
        <p:nvSpPr>
          <p:cNvPr id="12" name="Text 7"/>
          <p:cNvSpPr/>
          <p:nvPr/>
        </p:nvSpPr>
        <p:spPr>
          <a:xfrm>
            <a:off x="285750" y="2009180"/>
            <a:ext cx="208954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unexpected inputs to find bugs </a:t>
            </a:r>
            <a:endParaRPr lang="en-US" sz="1046" dirty="0"/>
          </a:p>
        </p:txBody>
      </p:sp>
      <p:sp>
        <p:nvSpPr>
          <p:cNvPr id="13" name="Text 8"/>
          <p:cNvSpPr/>
          <p:nvPr/>
        </p:nvSpPr>
        <p:spPr>
          <a:xfrm>
            <a:off x="285750" y="2321719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Vulnerability Assessment</a:t>
            </a:r>
            <a:endParaRPr lang="en-US" sz="13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721769"/>
            <a:ext cx="142875" cy="14287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485775" y="2694980"/>
            <a:ext cx="384448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Systematic review of security weaknesses in systems and </a:t>
            </a:r>
            <a:endParaRPr lang="en-US" sz="1046" dirty="0"/>
          </a:p>
        </p:txBody>
      </p:sp>
      <p:sp>
        <p:nvSpPr>
          <p:cNvPr id="16" name="Text 10"/>
          <p:cNvSpPr/>
          <p:nvPr/>
        </p:nvSpPr>
        <p:spPr>
          <a:xfrm>
            <a:off x="285750" y="2909292"/>
            <a:ext cx="80997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 </a:t>
            </a:r>
            <a:endParaRPr lang="en-US" sz="1046" dirty="0"/>
          </a:p>
        </p:txBody>
      </p:sp>
      <p:sp>
        <p:nvSpPr>
          <p:cNvPr id="17" name="Text 11"/>
          <p:cNvSpPr/>
          <p:nvPr/>
        </p:nvSpPr>
        <p:spPr>
          <a:xfrm>
            <a:off x="285750" y="3221831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Security Code Review</a:t>
            </a:r>
            <a:endParaRPr lang="en-US" sz="135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621881"/>
            <a:ext cx="125016" cy="142875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467916" y="3595092"/>
            <a:ext cx="356732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Manual or automated examination of source code to </a:t>
            </a:r>
            <a:endParaRPr lang="en-US" sz="1046" dirty="0"/>
          </a:p>
        </p:txBody>
      </p:sp>
      <p:sp>
        <p:nvSpPr>
          <p:cNvPr id="20" name="Text 13"/>
          <p:cNvSpPr/>
          <p:nvPr/>
        </p:nvSpPr>
        <p:spPr>
          <a:xfrm>
            <a:off x="285750" y="3809405"/>
            <a:ext cx="145149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identify security flaws </a:t>
            </a:r>
            <a:endParaRPr lang="en-US" sz="1046" dirty="0"/>
          </a:p>
        </p:txBody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3438" y="1550194"/>
            <a:ext cx="4214813" cy="2500313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8935743" y="4829175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9</a:t>
            </a:r>
            <a:endParaRPr lang="en-US" sz="83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2208</TotalTime>
  <Words>3902</Words>
  <Application>Microsoft Office PowerPoint</Application>
  <PresentationFormat>On-screen Show (16:9)</PresentationFormat>
  <Paragraphs>833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Arial</vt:lpstr>
      <vt:lpstr>Noto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Axe2046</cp:lastModifiedBy>
  <cp:revision>8</cp:revision>
  <dcterms:created xsi:type="dcterms:W3CDTF">2025-07-12T16:32:38Z</dcterms:created>
  <dcterms:modified xsi:type="dcterms:W3CDTF">2025-07-18T23:09:03Z</dcterms:modified>
</cp:coreProperties>
</file>